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6" r:id="rId4"/>
    <p:sldId id="265" r:id="rId5"/>
    <p:sldId id="267" r:id="rId6"/>
    <p:sldId id="268" r:id="rId7"/>
    <p:sldId id="269" r:id="rId8"/>
    <p:sldId id="272" r:id="rId9"/>
    <p:sldId id="273" r:id="rId10"/>
    <p:sldId id="274" r:id="rId11"/>
    <p:sldId id="279" r:id="rId12"/>
    <p:sldId id="27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00" autoAdjust="0"/>
  </p:normalViewPr>
  <p:slideViewPr>
    <p:cSldViewPr>
      <p:cViewPr>
        <p:scale>
          <a:sx n="100" d="100"/>
          <a:sy n="100" d="100"/>
        </p:scale>
        <p:origin x="102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780C-7374-409B-9F04-72D66A298C96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90242-BA21-47E7-8589-3CF86645BC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 descr="C:\Users\Revolux\Desktop\fond.png"/>
          <p:cNvPicPr>
            <a:picLocks noChangeAspect="1" noChangeArrowheads="1"/>
          </p:cNvPicPr>
          <p:nvPr/>
        </p:nvPicPr>
        <p:blipFill>
          <a:blip r:embed="rId2"/>
          <a:srcRect l="10779" r="9007" b="3544"/>
          <a:stretch>
            <a:fillRect/>
          </a:stretch>
        </p:blipFill>
        <p:spPr bwMode="auto">
          <a:xfrm>
            <a:off x="-11100" y="0"/>
            <a:ext cx="9168687" cy="689059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4282" y="142852"/>
            <a:ext cx="864399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6000" b="1" cap="all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Nombre</a:t>
            </a:r>
          </a:p>
          <a:p>
            <a:r>
              <a:rPr lang="fr-FR" sz="6000" b="1" cap="all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pseudo-</a:t>
            </a:r>
            <a:r>
              <a:rPr lang="fr-FR" sz="6000" b="1" cap="all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aleatoires</a:t>
            </a:r>
            <a:endParaRPr lang="fr-FR" sz="6000" b="1" cap="all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6512" y="6572272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00034" y="464400"/>
            <a:ext cx="8643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Blum </a:t>
            </a:r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blum</a:t>
            </a:r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 </a:t>
            </a:r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shub</a:t>
            </a:r>
            <a:endParaRPr lang="fr-FR" sz="3600" b="1" cap="all" dirty="0">
              <a:ln w="0"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571472" y="928670"/>
            <a:ext cx="857252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357950" y="906645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fr-FR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 = 11, Q = 19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 = 3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 = 11 * 19 = 209</a:t>
            </a:r>
          </a:p>
          <a:p>
            <a:pPr lvl="1">
              <a:buFont typeface="Wingdings" pitchFamily="2" charset="2"/>
              <a:buChar char="§"/>
            </a:pP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1069975" y="3429000"/>
          <a:ext cx="4368800" cy="2857500"/>
        </p:xfrm>
        <a:graphic>
          <a:graphicData uri="http://schemas.openxmlformats.org/presentationml/2006/ole">
            <p:oleObj spid="_x0000_s28674" name="Equation" r:id="rId4" imgW="1358640" imgH="888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-357222" y="1500174"/>
            <a:ext cx="9787006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1857356" y="3071810"/>
          <a:ext cx="5553075" cy="1676400"/>
        </p:xfrm>
        <a:graphic>
          <a:graphicData uri="http://schemas.openxmlformats.org/presentationml/2006/ole">
            <p:oleObj spid="_x0000_s50177" name="Visio" r:id="rId4" imgW="5553834" imgH="1672617" progId="Visio.Drawing.11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034" y="464400"/>
            <a:ext cx="8643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Generateur</a:t>
            </a:r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 physique</a:t>
            </a:r>
            <a:endParaRPr lang="fr-FR" sz="3600" b="1" cap="all" dirty="0">
              <a:ln w="0"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7950" y="906645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71472" y="927082"/>
            <a:ext cx="857252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5819775" y="2928934"/>
          <a:ext cx="3324225" cy="1914525"/>
        </p:xfrm>
        <a:graphic>
          <a:graphicData uri="http://schemas.openxmlformats.org/presentationml/2006/ole">
            <p:oleObj spid="_x0000_s50179" name="Visio" r:id="rId5" imgW="6223854" imgH="358031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47 L -0.18003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00034" y="464400"/>
            <a:ext cx="8643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Exemple pratique : Monte Carlo</a:t>
            </a:r>
            <a:endParaRPr lang="fr-FR" sz="3600" b="1" cap="all" dirty="0">
              <a:ln w="0"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71472" y="928670"/>
            <a:ext cx="857252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57950" y="906645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0100" y="1928802"/>
            <a:ext cx="1571636" cy="15716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1142976" y="2143116"/>
            <a:ext cx="1244212" cy="1127265"/>
          </a:xfrm>
          <a:custGeom>
            <a:avLst/>
            <a:gdLst>
              <a:gd name="connsiteX0" fmla="*/ 301214 w 2992170"/>
              <a:gd name="connsiteY0" fmla="*/ 290456 h 2710927"/>
              <a:gd name="connsiteX1" fmla="*/ 258184 w 2992170"/>
              <a:gd name="connsiteY1" fmla="*/ 311972 h 2710927"/>
              <a:gd name="connsiteX2" fmla="*/ 182880 w 2992170"/>
              <a:gd name="connsiteY2" fmla="*/ 333487 h 2710927"/>
              <a:gd name="connsiteX3" fmla="*/ 86061 w 2992170"/>
              <a:gd name="connsiteY3" fmla="*/ 398033 h 2710927"/>
              <a:gd name="connsiteX4" fmla="*/ 53788 w 2992170"/>
              <a:gd name="connsiteY4" fmla="*/ 419548 h 2710927"/>
              <a:gd name="connsiteX5" fmla="*/ 32273 w 2992170"/>
              <a:gd name="connsiteY5" fmla="*/ 451821 h 2710927"/>
              <a:gd name="connsiteX6" fmla="*/ 10758 w 2992170"/>
              <a:gd name="connsiteY6" fmla="*/ 580913 h 2710927"/>
              <a:gd name="connsiteX7" fmla="*/ 0 w 2992170"/>
              <a:gd name="connsiteY7" fmla="*/ 623943 h 2710927"/>
              <a:gd name="connsiteX8" fmla="*/ 10758 w 2992170"/>
              <a:gd name="connsiteY8" fmla="*/ 1021976 h 2710927"/>
              <a:gd name="connsiteX9" fmla="*/ 32273 w 2992170"/>
              <a:gd name="connsiteY9" fmla="*/ 1108037 h 2710927"/>
              <a:gd name="connsiteX10" fmla="*/ 43031 w 2992170"/>
              <a:gd name="connsiteY10" fmla="*/ 1151068 h 2710927"/>
              <a:gd name="connsiteX11" fmla="*/ 64546 w 2992170"/>
              <a:gd name="connsiteY11" fmla="*/ 1194099 h 2710927"/>
              <a:gd name="connsiteX12" fmla="*/ 75304 w 2992170"/>
              <a:gd name="connsiteY12" fmla="*/ 1226372 h 2710927"/>
              <a:gd name="connsiteX13" fmla="*/ 96819 w 2992170"/>
              <a:gd name="connsiteY13" fmla="*/ 1269402 h 2710927"/>
              <a:gd name="connsiteX14" fmla="*/ 107576 w 2992170"/>
              <a:gd name="connsiteY14" fmla="*/ 1301675 h 2710927"/>
              <a:gd name="connsiteX15" fmla="*/ 129092 w 2992170"/>
              <a:gd name="connsiteY15" fmla="*/ 1323190 h 2710927"/>
              <a:gd name="connsiteX16" fmla="*/ 215153 w 2992170"/>
              <a:gd name="connsiteY16" fmla="*/ 1398494 h 2710927"/>
              <a:gd name="connsiteX17" fmla="*/ 247426 w 2992170"/>
              <a:gd name="connsiteY17" fmla="*/ 1420009 h 2710927"/>
              <a:gd name="connsiteX18" fmla="*/ 268941 w 2992170"/>
              <a:gd name="connsiteY18" fmla="*/ 1441525 h 2710927"/>
              <a:gd name="connsiteX19" fmla="*/ 311972 w 2992170"/>
              <a:gd name="connsiteY19" fmla="*/ 1452282 h 2710927"/>
              <a:gd name="connsiteX20" fmla="*/ 376518 w 2992170"/>
              <a:gd name="connsiteY20" fmla="*/ 1495313 h 2710927"/>
              <a:gd name="connsiteX21" fmla="*/ 419548 w 2992170"/>
              <a:gd name="connsiteY21" fmla="*/ 1516828 h 2710927"/>
              <a:gd name="connsiteX22" fmla="*/ 441064 w 2992170"/>
              <a:gd name="connsiteY22" fmla="*/ 1538343 h 2710927"/>
              <a:gd name="connsiteX23" fmla="*/ 494852 w 2992170"/>
              <a:gd name="connsiteY23" fmla="*/ 1549101 h 2710927"/>
              <a:gd name="connsiteX24" fmla="*/ 710005 w 2992170"/>
              <a:gd name="connsiteY24" fmla="*/ 1559859 h 2710927"/>
              <a:gd name="connsiteX25" fmla="*/ 796066 w 2992170"/>
              <a:gd name="connsiteY25" fmla="*/ 1624405 h 2710927"/>
              <a:gd name="connsiteX26" fmla="*/ 849854 w 2992170"/>
              <a:gd name="connsiteY26" fmla="*/ 1688950 h 2710927"/>
              <a:gd name="connsiteX27" fmla="*/ 871369 w 2992170"/>
              <a:gd name="connsiteY27" fmla="*/ 1764254 h 2710927"/>
              <a:gd name="connsiteX28" fmla="*/ 892885 w 2992170"/>
              <a:gd name="connsiteY28" fmla="*/ 1796527 h 2710927"/>
              <a:gd name="connsiteX29" fmla="*/ 914400 w 2992170"/>
              <a:gd name="connsiteY29" fmla="*/ 1904103 h 2710927"/>
              <a:gd name="connsiteX30" fmla="*/ 925158 w 2992170"/>
              <a:gd name="connsiteY30" fmla="*/ 1936376 h 2710927"/>
              <a:gd name="connsiteX31" fmla="*/ 946673 w 2992170"/>
              <a:gd name="connsiteY31" fmla="*/ 2269863 h 2710927"/>
              <a:gd name="connsiteX32" fmla="*/ 957431 w 2992170"/>
              <a:gd name="connsiteY32" fmla="*/ 2302136 h 2710927"/>
              <a:gd name="connsiteX33" fmla="*/ 978946 w 2992170"/>
              <a:gd name="connsiteY33" fmla="*/ 2345167 h 2710927"/>
              <a:gd name="connsiteX34" fmla="*/ 1011219 w 2992170"/>
              <a:gd name="connsiteY34" fmla="*/ 2409713 h 2710927"/>
              <a:gd name="connsiteX35" fmla="*/ 1054249 w 2992170"/>
              <a:gd name="connsiteY35" fmla="*/ 2485016 h 2710927"/>
              <a:gd name="connsiteX36" fmla="*/ 1075765 w 2992170"/>
              <a:gd name="connsiteY36" fmla="*/ 2517289 h 2710927"/>
              <a:gd name="connsiteX37" fmla="*/ 1108038 w 2992170"/>
              <a:gd name="connsiteY37" fmla="*/ 2528047 h 2710927"/>
              <a:gd name="connsiteX38" fmla="*/ 1151068 w 2992170"/>
              <a:gd name="connsiteY38" fmla="*/ 2549562 h 2710927"/>
              <a:gd name="connsiteX39" fmla="*/ 1172584 w 2992170"/>
              <a:gd name="connsiteY39" fmla="*/ 2571077 h 2710927"/>
              <a:gd name="connsiteX40" fmla="*/ 1226372 w 2992170"/>
              <a:gd name="connsiteY40" fmla="*/ 2581835 h 2710927"/>
              <a:gd name="connsiteX41" fmla="*/ 1301675 w 2992170"/>
              <a:gd name="connsiteY41" fmla="*/ 2603350 h 2710927"/>
              <a:gd name="connsiteX42" fmla="*/ 1344706 w 2992170"/>
              <a:gd name="connsiteY42" fmla="*/ 2614108 h 2710927"/>
              <a:gd name="connsiteX43" fmla="*/ 1420009 w 2992170"/>
              <a:gd name="connsiteY43" fmla="*/ 2646381 h 2710927"/>
              <a:gd name="connsiteX44" fmla="*/ 1516828 w 2992170"/>
              <a:gd name="connsiteY44" fmla="*/ 2657139 h 2710927"/>
              <a:gd name="connsiteX45" fmla="*/ 1613647 w 2992170"/>
              <a:gd name="connsiteY45" fmla="*/ 2700169 h 2710927"/>
              <a:gd name="connsiteX46" fmla="*/ 1721224 w 2992170"/>
              <a:gd name="connsiteY46" fmla="*/ 2710927 h 2710927"/>
              <a:gd name="connsiteX47" fmla="*/ 2194560 w 2992170"/>
              <a:gd name="connsiteY47" fmla="*/ 2700169 h 2710927"/>
              <a:gd name="connsiteX48" fmla="*/ 2269864 w 2992170"/>
              <a:gd name="connsiteY48" fmla="*/ 2678654 h 2710927"/>
              <a:gd name="connsiteX49" fmla="*/ 2355925 w 2992170"/>
              <a:gd name="connsiteY49" fmla="*/ 2635623 h 2710927"/>
              <a:gd name="connsiteX50" fmla="*/ 2431228 w 2992170"/>
              <a:gd name="connsiteY50" fmla="*/ 2592593 h 2710927"/>
              <a:gd name="connsiteX51" fmla="*/ 2495774 w 2992170"/>
              <a:gd name="connsiteY51" fmla="*/ 2571077 h 2710927"/>
              <a:gd name="connsiteX52" fmla="*/ 2549562 w 2992170"/>
              <a:gd name="connsiteY52" fmla="*/ 2549562 h 2710927"/>
              <a:gd name="connsiteX53" fmla="*/ 2571078 w 2992170"/>
              <a:gd name="connsiteY53" fmla="*/ 2528047 h 2710927"/>
              <a:gd name="connsiteX54" fmla="*/ 2603351 w 2992170"/>
              <a:gd name="connsiteY54" fmla="*/ 2517289 h 2710927"/>
              <a:gd name="connsiteX55" fmla="*/ 2624866 w 2992170"/>
              <a:gd name="connsiteY55" fmla="*/ 2485016 h 2710927"/>
              <a:gd name="connsiteX56" fmla="*/ 2710927 w 2992170"/>
              <a:gd name="connsiteY56" fmla="*/ 2431228 h 2710927"/>
              <a:gd name="connsiteX57" fmla="*/ 2732442 w 2992170"/>
              <a:gd name="connsiteY57" fmla="*/ 2398955 h 2710927"/>
              <a:gd name="connsiteX58" fmla="*/ 2786231 w 2992170"/>
              <a:gd name="connsiteY58" fmla="*/ 2345167 h 2710927"/>
              <a:gd name="connsiteX59" fmla="*/ 2850776 w 2992170"/>
              <a:gd name="connsiteY59" fmla="*/ 2259106 h 2710927"/>
              <a:gd name="connsiteX60" fmla="*/ 2872292 w 2992170"/>
              <a:gd name="connsiteY60" fmla="*/ 2194560 h 2710927"/>
              <a:gd name="connsiteX61" fmla="*/ 2893807 w 2992170"/>
              <a:gd name="connsiteY61" fmla="*/ 2151529 h 2710927"/>
              <a:gd name="connsiteX62" fmla="*/ 2936838 w 2992170"/>
              <a:gd name="connsiteY62" fmla="*/ 2076226 h 2710927"/>
              <a:gd name="connsiteX63" fmla="*/ 2947595 w 2992170"/>
              <a:gd name="connsiteY63" fmla="*/ 2033195 h 2710927"/>
              <a:gd name="connsiteX64" fmla="*/ 2979868 w 2992170"/>
              <a:gd name="connsiteY64" fmla="*/ 1957892 h 2710927"/>
              <a:gd name="connsiteX65" fmla="*/ 2936838 w 2992170"/>
              <a:gd name="connsiteY65" fmla="*/ 1667435 h 2710927"/>
              <a:gd name="connsiteX66" fmla="*/ 2926080 w 2992170"/>
              <a:gd name="connsiteY66" fmla="*/ 1613647 h 2710927"/>
              <a:gd name="connsiteX67" fmla="*/ 2904565 w 2992170"/>
              <a:gd name="connsiteY67" fmla="*/ 1570616 h 2710927"/>
              <a:gd name="connsiteX68" fmla="*/ 2883049 w 2992170"/>
              <a:gd name="connsiteY68" fmla="*/ 1516828 h 2710927"/>
              <a:gd name="connsiteX69" fmla="*/ 2872292 w 2992170"/>
              <a:gd name="connsiteY69" fmla="*/ 1484555 h 2710927"/>
              <a:gd name="connsiteX70" fmla="*/ 2850776 w 2992170"/>
              <a:gd name="connsiteY70" fmla="*/ 1463040 h 2710927"/>
              <a:gd name="connsiteX71" fmla="*/ 2829261 w 2992170"/>
              <a:gd name="connsiteY71" fmla="*/ 1430767 h 2710927"/>
              <a:gd name="connsiteX72" fmla="*/ 2764715 w 2992170"/>
              <a:gd name="connsiteY72" fmla="*/ 1376979 h 2710927"/>
              <a:gd name="connsiteX73" fmla="*/ 2743200 w 2992170"/>
              <a:gd name="connsiteY73" fmla="*/ 1344706 h 2710927"/>
              <a:gd name="connsiteX74" fmla="*/ 2721685 w 2992170"/>
              <a:gd name="connsiteY74" fmla="*/ 1323190 h 2710927"/>
              <a:gd name="connsiteX75" fmla="*/ 2710927 w 2992170"/>
              <a:gd name="connsiteY75" fmla="*/ 1269402 h 2710927"/>
              <a:gd name="connsiteX76" fmla="*/ 2732442 w 2992170"/>
              <a:gd name="connsiteY76" fmla="*/ 785308 h 2710927"/>
              <a:gd name="connsiteX77" fmla="*/ 2753958 w 2992170"/>
              <a:gd name="connsiteY77" fmla="*/ 699247 h 2710927"/>
              <a:gd name="connsiteX78" fmla="*/ 2775473 w 2992170"/>
              <a:gd name="connsiteY78" fmla="*/ 634701 h 2710927"/>
              <a:gd name="connsiteX79" fmla="*/ 2743200 w 2992170"/>
              <a:gd name="connsiteY79" fmla="*/ 290456 h 2710927"/>
              <a:gd name="connsiteX80" fmla="*/ 2700169 w 2992170"/>
              <a:gd name="connsiteY80" fmla="*/ 225910 h 2710927"/>
              <a:gd name="connsiteX81" fmla="*/ 2657139 w 2992170"/>
              <a:gd name="connsiteY81" fmla="*/ 172122 h 2710927"/>
              <a:gd name="connsiteX82" fmla="*/ 2635624 w 2992170"/>
              <a:gd name="connsiteY82" fmla="*/ 139849 h 2710927"/>
              <a:gd name="connsiteX83" fmla="*/ 2603351 w 2992170"/>
              <a:gd name="connsiteY83" fmla="*/ 118334 h 2710927"/>
              <a:gd name="connsiteX84" fmla="*/ 2549562 w 2992170"/>
              <a:gd name="connsiteY84" fmla="*/ 86061 h 2710927"/>
              <a:gd name="connsiteX85" fmla="*/ 2485016 w 2992170"/>
              <a:gd name="connsiteY85" fmla="*/ 32273 h 2710927"/>
              <a:gd name="connsiteX86" fmla="*/ 2302136 w 2992170"/>
              <a:gd name="connsiteY86" fmla="*/ 0 h 2710927"/>
              <a:gd name="connsiteX87" fmla="*/ 2151529 w 2992170"/>
              <a:gd name="connsiteY87" fmla="*/ 10757 h 2710927"/>
              <a:gd name="connsiteX88" fmla="*/ 2119256 w 2992170"/>
              <a:gd name="connsiteY88" fmla="*/ 21515 h 2710927"/>
              <a:gd name="connsiteX89" fmla="*/ 2086984 w 2992170"/>
              <a:gd name="connsiteY89" fmla="*/ 53788 h 2710927"/>
              <a:gd name="connsiteX90" fmla="*/ 2022438 w 2992170"/>
              <a:gd name="connsiteY90" fmla="*/ 96819 h 2710927"/>
              <a:gd name="connsiteX91" fmla="*/ 1968649 w 2992170"/>
              <a:gd name="connsiteY91" fmla="*/ 139849 h 2710927"/>
              <a:gd name="connsiteX92" fmla="*/ 1947134 w 2992170"/>
              <a:gd name="connsiteY92" fmla="*/ 161365 h 2710927"/>
              <a:gd name="connsiteX93" fmla="*/ 1914861 w 2992170"/>
              <a:gd name="connsiteY93" fmla="*/ 182880 h 2710927"/>
              <a:gd name="connsiteX94" fmla="*/ 1882588 w 2992170"/>
              <a:gd name="connsiteY94" fmla="*/ 215153 h 2710927"/>
              <a:gd name="connsiteX95" fmla="*/ 1796527 w 2992170"/>
              <a:gd name="connsiteY95" fmla="*/ 247426 h 2710927"/>
              <a:gd name="connsiteX96" fmla="*/ 1764254 w 2992170"/>
              <a:gd name="connsiteY96" fmla="*/ 258183 h 2710927"/>
              <a:gd name="connsiteX97" fmla="*/ 1269402 w 2992170"/>
              <a:gd name="connsiteY97" fmla="*/ 247426 h 2710927"/>
              <a:gd name="connsiteX98" fmla="*/ 1215614 w 2992170"/>
              <a:gd name="connsiteY98" fmla="*/ 225910 h 2710927"/>
              <a:gd name="connsiteX99" fmla="*/ 1129553 w 2992170"/>
              <a:gd name="connsiteY99" fmla="*/ 215153 h 2710927"/>
              <a:gd name="connsiteX100" fmla="*/ 1000461 w 2992170"/>
              <a:gd name="connsiteY100" fmla="*/ 182880 h 2710927"/>
              <a:gd name="connsiteX101" fmla="*/ 849854 w 2992170"/>
              <a:gd name="connsiteY101" fmla="*/ 182880 h 2710927"/>
              <a:gd name="connsiteX102" fmla="*/ 710005 w 2992170"/>
              <a:gd name="connsiteY102" fmla="*/ 215153 h 2710927"/>
              <a:gd name="connsiteX103" fmla="*/ 677732 w 2992170"/>
              <a:gd name="connsiteY103" fmla="*/ 225910 h 2710927"/>
              <a:gd name="connsiteX104" fmla="*/ 430306 w 2992170"/>
              <a:gd name="connsiteY104" fmla="*/ 247426 h 2710927"/>
              <a:gd name="connsiteX105" fmla="*/ 387275 w 2992170"/>
              <a:gd name="connsiteY105" fmla="*/ 258183 h 2710927"/>
              <a:gd name="connsiteX106" fmla="*/ 301214 w 2992170"/>
              <a:gd name="connsiteY106" fmla="*/ 290456 h 271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992170" h="2710927">
                <a:moveTo>
                  <a:pt x="301214" y="290456"/>
                </a:moveTo>
                <a:cubicBezTo>
                  <a:pt x="279699" y="299421"/>
                  <a:pt x="273199" y="306341"/>
                  <a:pt x="258184" y="311972"/>
                </a:cubicBezTo>
                <a:cubicBezTo>
                  <a:pt x="230598" y="322317"/>
                  <a:pt x="208896" y="320479"/>
                  <a:pt x="182880" y="333487"/>
                </a:cubicBezTo>
                <a:cubicBezTo>
                  <a:pt x="134379" y="357738"/>
                  <a:pt x="128102" y="368004"/>
                  <a:pt x="86061" y="398033"/>
                </a:cubicBezTo>
                <a:cubicBezTo>
                  <a:pt x="75540" y="405548"/>
                  <a:pt x="64546" y="412376"/>
                  <a:pt x="53788" y="419548"/>
                </a:cubicBezTo>
                <a:cubicBezTo>
                  <a:pt x="46616" y="430306"/>
                  <a:pt x="38055" y="440257"/>
                  <a:pt x="32273" y="451821"/>
                </a:cubicBezTo>
                <a:cubicBezTo>
                  <a:pt x="13588" y="489191"/>
                  <a:pt x="16061" y="546441"/>
                  <a:pt x="10758" y="580913"/>
                </a:cubicBezTo>
                <a:cubicBezTo>
                  <a:pt x="8510" y="595526"/>
                  <a:pt x="3586" y="609600"/>
                  <a:pt x="0" y="623943"/>
                </a:cubicBezTo>
                <a:cubicBezTo>
                  <a:pt x="3586" y="756621"/>
                  <a:pt x="4445" y="889400"/>
                  <a:pt x="10758" y="1021976"/>
                </a:cubicBezTo>
                <a:cubicBezTo>
                  <a:pt x="12633" y="1061353"/>
                  <a:pt x="22620" y="1074252"/>
                  <a:pt x="32273" y="1108037"/>
                </a:cubicBezTo>
                <a:cubicBezTo>
                  <a:pt x="36335" y="1122253"/>
                  <a:pt x="37840" y="1137224"/>
                  <a:pt x="43031" y="1151068"/>
                </a:cubicBezTo>
                <a:cubicBezTo>
                  <a:pt x="48662" y="1166084"/>
                  <a:pt x="58229" y="1179359"/>
                  <a:pt x="64546" y="1194099"/>
                </a:cubicBezTo>
                <a:cubicBezTo>
                  <a:pt x="69013" y="1204522"/>
                  <a:pt x="70837" y="1215949"/>
                  <a:pt x="75304" y="1226372"/>
                </a:cubicBezTo>
                <a:cubicBezTo>
                  <a:pt x="81621" y="1241112"/>
                  <a:pt x="90502" y="1254662"/>
                  <a:pt x="96819" y="1269402"/>
                </a:cubicBezTo>
                <a:cubicBezTo>
                  <a:pt x="101286" y="1279825"/>
                  <a:pt x="101742" y="1291951"/>
                  <a:pt x="107576" y="1301675"/>
                </a:cubicBezTo>
                <a:cubicBezTo>
                  <a:pt x="112794" y="1310372"/>
                  <a:pt x="122756" y="1315270"/>
                  <a:pt x="129092" y="1323190"/>
                </a:cubicBezTo>
                <a:cubicBezTo>
                  <a:pt x="180321" y="1387225"/>
                  <a:pt x="109108" y="1327797"/>
                  <a:pt x="215153" y="1398494"/>
                </a:cubicBezTo>
                <a:cubicBezTo>
                  <a:pt x="225911" y="1405666"/>
                  <a:pt x="238284" y="1410867"/>
                  <a:pt x="247426" y="1420009"/>
                </a:cubicBezTo>
                <a:cubicBezTo>
                  <a:pt x="254598" y="1427181"/>
                  <a:pt x="259869" y="1436989"/>
                  <a:pt x="268941" y="1441525"/>
                </a:cubicBezTo>
                <a:cubicBezTo>
                  <a:pt x="282165" y="1448137"/>
                  <a:pt x="297628" y="1448696"/>
                  <a:pt x="311972" y="1452282"/>
                </a:cubicBezTo>
                <a:cubicBezTo>
                  <a:pt x="333487" y="1466626"/>
                  <a:pt x="354345" y="1482009"/>
                  <a:pt x="376518" y="1495313"/>
                </a:cubicBezTo>
                <a:cubicBezTo>
                  <a:pt x="390269" y="1503564"/>
                  <a:pt x="406205" y="1507933"/>
                  <a:pt x="419548" y="1516828"/>
                </a:cubicBezTo>
                <a:cubicBezTo>
                  <a:pt x="427987" y="1522454"/>
                  <a:pt x="431742" y="1534348"/>
                  <a:pt x="441064" y="1538343"/>
                </a:cubicBezTo>
                <a:cubicBezTo>
                  <a:pt x="457870" y="1545546"/>
                  <a:pt x="476626" y="1547643"/>
                  <a:pt x="494852" y="1549101"/>
                </a:cubicBezTo>
                <a:cubicBezTo>
                  <a:pt x="566431" y="1554827"/>
                  <a:pt x="638287" y="1556273"/>
                  <a:pt x="710005" y="1559859"/>
                </a:cubicBezTo>
                <a:cubicBezTo>
                  <a:pt x="766334" y="1578634"/>
                  <a:pt x="734258" y="1562597"/>
                  <a:pt x="796066" y="1624405"/>
                </a:cubicBezTo>
                <a:cubicBezTo>
                  <a:pt x="819860" y="1648199"/>
                  <a:pt x="834875" y="1658993"/>
                  <a:pt x="849854" y="1688950"/>
                </a:cubicBezTo>
                <a:cubicBezTo>
                  <a:pt x="870797" y="1730835"/>
                  <a:pt x="850679" y="1715977"/>
                  <a:pt x="871369" y="1764254"/>
                </a:cubicBezTo>
                <a:cubicBezTo>
                  <a:pt x="876462" y="1776138"/>
                  <a:pt x="885713" y="1785769"/>
                  <a:pt x="892885" y="1796527"/>
                </a:cubicBezTo>
                <a:cubicBezTo>
                  <a:pt x="917189" y="1869443"/>
                  <a:pt x="889675" y="1780482"/>
                  <a:pt x="914400" y="1904103"/>
                </a:cubicBezTo>
                <a:cubicBezTo>
                  <a:pt x="916624" y="1915222"/>
                  <a:pt x="921572" y="1925618"/>
                  <a:pt x="925158" y="1936376"/>
                </a:cubicBezTo>
                <a:cubicBezTo>
                  <a:pt x="932330" y="2047538"/>
                  <a:pt x="936882" y="2158901"/>
                  <a:pt x="946673" y="2269863"/>
                </a:cubicBezTo>
                <a:cubicBezTo>
                  <a:pt x="947670" y="2281159"/>
                  <a:pt x="952964" y="2291713"/>
                  <a:pt x="957431" y="2302136"/>
                </a:cubicBezTo>
                <a:cubicBezTo>
                  <a:pt x="963748" y="2316876"/>
                  <a:pt x="973315" y="2330151"/>
                  <a:pt x="978946" y="2345167"/>
                </a:cubicBezTo>
                <a:cubicBezTo>
                  <a:pt x="1002737" y="2408611"/>
                  <a:pt x="971996" y="2370489"/>
                  <a:pt x="1011219" y="2409713"/>
                </a:cubicBezTo>
                <a:cubicBezTo>
                  <a:pt x="1028631" y="2479365"/>
                  <a:pt x="1008470" y="2430082"/>
                  <a:pt x="1054249" y="2485016"/>
                </a:cubicBezTo>
                <a:cubicBezTo>
                  <a:pt x="1062526" y="2494948"/>
                  <a:pt x="1065669" y="2509212"/>
                  <a:pt x="1075765" y="2517289"/>
                </a:cubicBezTo>
                <a:cubicBezTo>
                  <a:pt x="1084620" y="2524373"/>
                  <a:pt x="1097615" y="2523580"/>
                  <a:pt x="1108038" y="2528047"/>
                </a:cubicBezTo>
                <a:cubicBezTo>
                  <a:pt x="1122778" y="2534364"/>
                  <a:pt x="1137725" y="2540667"/>
                  <a:pt x="1151068" y="2549562"/>
                </a:cubicBezTo>
                <a:cubicBezTo>
                  <a:pt x="1159507" y="2555188"/>
                  <a:pt x="1163262" y="2567082"/>
                  <a:pt x="1172584" y="2571077"/>
                </a:cubicBezTo>
                <a:cubicBezTo>
                  <a:pt x="1189390" y="2578280"/>
                  <a:pt x="1208523" y="2577868"/>
                  <a:pt x="1226372" y="2581835"/>
                </a:cubicBezTo>
                <a:cubicBezTo>
                  <a:pt x="1302028" y="2598648"/>
                  <a:pt x="1238790" y="2585383"/>
                  <a:pt x="1301675" y="2603350"/>
                </a:cubicBezTo>
                <a:cubicBezTo>
                  <a:pt x="1315891" y="2607412"/>
                  <a:pt x="1330862" y="2608917"/>
                  <a:pt x="1344706" y="2614108"/>
                </a:cubicBezTo>
                <a:cubicBezTo>
                  <a:pt x="1376056" y="2625864"/>
                  <a:pt x="1387954" y="2641038"/>
                  <a:pt x="1420009" y="2646381"/>
                </a:cubicBezTo>
                <a:cubicBezTo>
                  <a:pt x="1452039" y="2651719"/>
                  <a:pt x="1484555" y="2653553"/>
                  <a:pt x="1516828" y="2657139"/>
                </a:cubicBezTo>
                <a:cubicBezTo>
                  <a:pt x="1549101" y="2671482"/>
                  <a:pt x="1579493" y="2691181"/>
                  <a:pt x="1613647" y="2700169"/>
                </a:cubicBezTo>
                <a:cubicBezTo>
                  <a:pt x="1648498" y="2709340"/>
                  <a:pt x="1685186" y="2710927"/>
                  <a:pt x="1721224" y="2710927"/>
                </a:cubicBezTo>
                <a:cubicBezTo>
                  <a:pt x="1879043" y="2710927"/>
                  <a:pt x="2036781" y="2703755"/>
                  <a:pt x="2194560" y="2700169"/>
                </a:cubicBezTo>
                <a:cubicBezTo>
                  <a:pt x="2219661" y="2692997"/>
                  <a:pt x="2246514" y="2690329"/>
                  <a:pt x="2269864" y="2678654"/>
                </a:cubicBezTo>
                <a:cubicBezTo>
                  <a:pt x="2390406" y="2618383"/>
                  <a:pt x="2196667" y="2667475"/>
                  <a:pt x="2355925" y="2635623"/>
                </a:cubicBezTo>
                <a:cubicBezTo>
                  <a:pt x="2385035" y="2616217"/>
                  <a:pt x="2397107" y="2606242"/>
                  <a:pt x="2431228" y="2592593"/>
                </a:cubicBezTo>
                <a:cubicBezTo>
                  <a:pt x="2452285" y="2584170"/>
                  <a:pt x="2474717" y="2579500"/>
                  <a:pt x="2495774" y="2571077"/>
                </a:cubicBezTo>
                <a:lnTo>
                  <a:pt x="2549562" y="2549562"/>
                </a:lnTo>
                <a:cubicBezTo>
                  <a:pt x="2556734" y="2542390"/>
                  <a:pt x="2562381" y="2533265"/>
                  <a:pt x="2571078" y="2528047"/>
                </a:cubicBezTo>
                <a:cubicBezTo>
                  <a:pt x="2580802" y="2522213"/>
                  <a:pt x="2594496" y="2524373"/>
                  <a:pt x="2603351" y="2517289"/>
                </a:cubicBezTo>
                <a:cubicBezTo>
                  <a:pt x="2613447" y="2509212"/>
                  <a:pt x="2615724" y="2494158"/>
                  <a:pt x="2624866" y="2485016"/>
                </a:cubicBezTo>
                <a:cubicBezTo>
                  <a:pt x="2668715" y="2441167"/>
                  <a:pt x="2666153" y="2446153"/>
                  <a:pt x="2710927" y="2431228"/>
                </a:cubicBezTo>
                <a:cubicBezTo>
                  <a:pt x="2718099" y="2420470"/>
                  <a:pt x="2723928" y="2408685"/>
                  <a:pt x="2732442" y="2398955"/>
                </a:cubicBezTo>
                <a:cubicBezTo>
                  <a:pt x="2749139" y="2379873"/>
                  <a:pt x="2771017" y="2365452"/>
                  <a:pt x="2786231" y="2345167"/>
                </a:cubicBezTo>
                <a:lnTo>
                  <a:pt x="2850776" y="2259106"/>
                </a:lnTo>
                <a:cubicBezTo>
                  <a:pt x="2857948" y="2237591"/>
                  <a:pt x="2862150" y="2214845"/>
                  <a:pt x="2872292" y="2194560"/>
                </a:cubicBezTo>
                <a:cubicBezTo>
                  <a:pt x="2879464" y="2180216"/>
                  <a:pt x="2885851" y="2165453"/>
                  <a:pt x="2893807" y="2151529"/>
                </a:cubicBezTo>
                <a:cubicBezTo>
                  <a:pt x="2954645" y="2045061"/>
                  <a:pt x="2871799" y="2206297"/>
                  <a:pt x="2936838" y="2076226"/>
                </a:cubicBezTo>
                <a:cubicBezTo>
                  <a:pt x="2940424" y="2061882"/>
                  <a:pt x="2941771" y="2046785"/>
                  <a:pt x="2947595" y="2033195"/>
                </a:cubicBezTo>
                <a:cubicBezTo>
                  <a:pt x="2992170" y="1929185"/>
                  <a:pt x="2948985" y="2081430"/>
                  <a:pt x="2979868" y="1957892"/>
                </a:cubicBezTo>
                <a:cubicBezTo>
                  <a:pt x="2954082" y="1738706"/>
                  <a:pt x="2970390" y="1835193"/>
                  <a:pt x="2936838" y="1667435"/>
                </a:cubicBezTo>
                <a:cubicBezTo>
                  <a:pt x="2933252" y="1649506"/>
                  <a:pt x="2934257" y="1630001"/>
                  <a:pt x="2926080" y="1613647"/>
                </a:cubicBezTo>
                <a:cubicBezTo>
                  <a:pt x="2918908" y="1599303"/>
                  <a:pt x="2911078" y="1585270"/>
                  <a:pt x="2904565" y="1570616"/>
                </a:cubicBezTo>
                <a:cubicBezTo>
                  <a:pt x="2896722" y="1552970"/>
                  <a:pt x="2889829" y="1534909"/>
                  <a:pt x="2883049" y="1516828"/>
                </a:cubicBezTo>
                <a:cubicBezTo>
                  <a:pt x="2879067" y="1506210"/>
                  <a:pt x="2878126" y="1494279"/>
                  <a:pt x="2872292" y="1484555"/>
                </a:cubicBezTo>
                <a:cubicBezTo>
                  <a:pt x="2867074" y="1475858"/>
                  <a:pt x="2857112" y="1470960"/>
                  <a:pt x="2850776" y="1463040"/>
                </a:cubicBezTo>
                <a:cubicBezTo>
                  <a:pt x="2842699" y="1452944"/>
                  <a:pt x="2837538" y="1440699"/>
                  <a:pt x="2829261" y="1430767"/>
                </a:cubicBezTo>
                <a:cubicBezTo>
                  <a:pt x="2803377" y="1399705"/>
                  <a:pt x="2796448" y="1398134"/>
                  <a:pt x="2764715" y="1376979"/>
                </a:cubicBezTo>
                <a:cubicBezTo>
                  <a:pt x="2757543" y="1366221"/>
                  <a:pt x="2751277" y="1354802"/>
                  <a:pt x="2743200" y="1344706"/>
                </a:cubicBezTo>
                <a:cubicBezTo>
                  <a:pt x="2736864" y="1336786"/>
                  <a:pt x="2725680" y="1332512"/>
                  <a:pt x="2721685" y="1323190"/>
                </a:cubicBezTo>
                <a:cubicBezTo>
                  <a:pt x="2714482" y="1306384"/>
                  <a:pt x="2714513" y="1287331"/>
                  <a:pt x="2710927" y="1269402"/>
                </a:cubicBezTo>
                <a:cubicBezTo>
                  <a:pt x="2718099" y="1108037"/>
                  <a:pt x="2720286" y="946374"/>
                  <a:pt x="2732442" y="785308"/>
                </a:cubicBezTo>
                <a:cubicBezTo>
                  <a:pt x="2734667" y="755822"/>
                  <a:pt x="2744607" y="727300"/>
                  <a:pt x="2753958" y="699247"/>
                </a:cubicBezTo>
                <a:lnTo>
                  <a:pt x="2775473" y="634701"/>
                </a:lnTo>
                <a:cubicBezTo>
                  <a:pt x="2758419" y="140163"/>
                  <a:pt x="2823159" y="430386"/>
                  <a:pt x="2743200" y="290456"/>
                </a:cubicBezTo>
                <a:cubicBezTo>
                  <a:pt x="2708466" y="229671"/>
                  <a:pt x="2738516" y="264257"/>
                  <a:pt x="2700169" y="225910"/>
                </a:cubicBezTo>
                <a:cubicBezTo>
                  <a:pt x="2679227" y="163081"/>
                  <a:pt x="2705798" y="220781"/>
                  <a:pt x="2657139" y="172122"/>
                </a:cubicBezTo>
                <a:cubicBezTo>
                  <a:pt x="2647997" y="162980"/>
                  <a:pt x="2644766" y="148991"/>
                  <a:pt x="2635624" y="139849"/>
                </a:cubicBezTo>
                <a:cubicBezTo>
                  <a:pt x="2626482" y="130707"/>
                  <a:pt x="2613447" y="126411"/>
                  <a:pt x="2603351" y="118334"/>
                </a:cubicBezTo>
                <a:cubicBezTo>
                  <a:pt x="2561159" y="84582"/>
                  <a:pt x="2605608" y="104744"/>
                  <a:pt x="2549562" y="86061"/>
                </a:cubicBezTo>
                <a:cubicBezTo>
                  <a:pt x="2529294" y="65793"/>
                  <a:pt x="2511976" y="44256"/>
                  <a:pt x="2485016" y="32273"/>
                </a:cubicBezTo>
                <a:cubicBezTo>
                  <a:pt x="2414987" y="1149"/>
                  <a:pt x="2387011" y="7715"/>
                  <a:pt x="2302136" y="0"/>
                </a:cubicBezTo>
                <a:cubicBezTo>
                  <a:pt x="2251934" y="3586"/>
                  <a:pt x="2201515" y="4876"/>
                  <a:pt x="2151529" y="10757"/>
                </a:cubicBezTo>
                <a:cubicBezTo>
                  <a:pt x="2140267" y="12082"/>
                  <a:pt x="2128691" y="15225"/>
                  <a:pt x="2119256" y="21515"/>
                </a:cubicBezTo>
                <a:cubicBezTo>
                  <a:pt x="2106598" y="29954"/>
                  <a:pt x="2098993" y="44448"/>
                  <a:pt x="2086984" y="53788"/>
                </a:cubicBezTo>
                <a:cubicBezTo>
                  <a:pt x="2066573" y="69664"/>
                  <a:pt x="2040723" y="78535"/>
                  <a:pt x="2022438" y="96819"/>
                </a:cubicBezTo>
                <a:cubicBezTo>
                  <a:pt x="1970478" y="148776"/>
                  <a:pt x="2036515" y="85556"/>
                  <a:pt x="1968649" y="139849"/>
                </a:cubicBezTo>
                <a:cubicBezTo>
                  <a:pt x="1960729" y="146185"/>
                  <a:pt x="1955054" y="155029"/>
                  <a:pt x="1947134" y="161365"/>
                </a:cubicBezTo>
                <a:cubicBezTo>
                  <a:pt x="1937038" y="169442"/>
                  <a:pt x="1924793" y="174603"/>
                  <a:pt x="1914861" y="182880"/>
                </a:cubicBezTo>
                <a:cubicBezTo>
                  <a:pt x="1903174" y="192619"/>
                  <a:pt x="1894968" y="206310"/>
                  <a:pt x="1882588" y="215153"/>
                </a:cubicBezTo>
                <a:cubicBezTo>
                  <a:pt x="1849167" y="239025"/>
                  <a:pt x="1834064" y="236701"/>
                  <a:pt x="1796527" y="247426"/>
                </a:cubicBezTo>
                <a:cubicBezTo>
                  <a:pt x="1785624" y="250541"/>
                  <a:pt x="1775012" y="254597"/>
                  <a:pt x="1764254" y="258183"/>
                </a:cubicBezTo>
                <a:cubicBezTo>
                  <a:pt x="1599303" y="254597"/>
                  <a:pt x="1434107" y="257115"/>
                  <a:pt x="1269402" y="247426"/>
                </a:cubicBezTo>
                <a:cubicBezTo>
                  <a:pt x="1250125" y="246292"/>
                  <a:pt x="1234430" y="230252"/>
                  <a:pt x="1215614" y="225910"/>
                </a:cubicBezTo>
                <a:cubicBezTo>
                  <a:pt x="1187444" y="219409"/>
                  <a:pt x="1158240" y="218739"/>
                  <a:pt x="1129553" y="215153"/>
                </a:cubicBezTo>
                <a:cubicBezTo>
                  <a:pt x="1044314" y="186739"/>
                  <a:pt x="1087378" y="197365"/>
                  <a:pt x="1000461" y="182880"/>
                </a:cubicBezTo>
                <a:cubicBezTo>
                  <a:pt x="932813" y="160330"/>
                  <a:pt x="971797" y="168534"/>
                  <a:pt x="849854" y="182880"/>
                </a:cubicBezTo>
                <a:cubicBezTo>
                  <a:pt x="790124" y="189907"/>
                  <a:pt x="769698" y="197245"/>
                  <a:pt x="710005" y="215153"/>
                </a:cubicBezTo>
                <a:cubicBezTo>
                  <a:pt x="699144" y="218411"/>
                  <a:pt x="688851" y="223686"/>
                  <a:pt x="677732" y="225910"/>
                </a:cubicBezTo>
                <a:cubicBezTo>
                  <a:pt x="600460" y="241364"/>
                  <a:pt x="503177" y="242871"/>
                  <a:pt x="430306" y="247426"/>
                </a:cubicBezTo>
                <a:cubicBezTo>
                  <a:pt x="415962" y="251012"/>
                  <a:pt x="401822" y="255538"/>
                  <a:pt x="387275" y="258183"/>
                </a:cubicBezTo>
                <a:cubicBezTo>
                  <a:pt x="322526" y="269955"/>
                  <a:pt x="322729" y="281491"/>
                  <a:pt x="301214" y="290456"/>
                </a:cubicBez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43174" y="1857371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 désire connaître la superficie d’un lac.</a:t>
            </a:r>
          </a:p>
          <a:p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Pour ce faire, on bombarde le terrain avec des canons. Au total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" pitchFamily="18" charset="0"/>
              </a:rPr>
              <a:t> </a:t>
            </a:r>
            <a:r>
              <a:rPr lang="fr-FR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" pitchFamily="18" charset="0"/>
              </a:rPr>
              <a:t>X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tirs sont effectués. 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0100" y="4357694"/>
            <a:ext cx="1571636" cy="15716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142976" y="4572008"/>
            <a:ext cx="1244212" cy="1127265"/>
          </a:xfrm>
          <a:custGeom>
            <a:avLst/>
            <a:gdLst>
              <a:gd name="connsiteX0" fmla="*/ 301214 w 2992170"/>
              <a:gd name="connsiteY0" fmla="*/ 290456 h 2710927"/>
              <a:gd name="connsiteX1" fmla="*/ 258184 w 2992170"/>
              <a:gd name="connsiteY1" fmla="*/ 311972 h 2710927"/>
              <a:gd name="connsiteX2" fmla="*/ 182880 w 2992170"/>
              <a:gd name="connsiteY2" fmla="*/ 333487 h 2710927"/>
              <a:gd name="connsiteX3" fmla="*/ 86061 w 2992170"/>
              <a:gd name="connsiteY3" fmla="*/ 398033 h 2710927"/>
              <a:gd name="connsiteX4" fmla="*/ 53788 w 2992170"/>
              <a:gd name="connsiteY4" fmla="*/ 419548 h 2710927"/>
              <a:gd name="connsiteX5" fmla="*/ 32273 w 2992170"/>
              <a:gd name="connsiteY5" fmla="*/ 451821 h 2710927"/>
              <a:gd name="connsiteX6" fmla="*/ 10758 w 2992170"/>
              <a:gd name="connsiteY6" fmla="*/ 580913 h 2710927"/>
              <a:gd name="connsiteX7" fmla="*/ 0 w 2992170"/>
              <a:gd name="connsiteY7" fmla="*/ 623943 h 2710927"/>
              <a:gd name="connsiteX8" fmla="*/ 10758 w 2992170"/>
              <a:gd name="connsiteY8" fmla="*/ 1021976 h 2710927"/>
              <a:gd name="connsiteX9" fmla="*/ 32273 w 2992170"/>
              <a:gd name="connsiteY9" fmla="*/ 1108037 h 2710927"/>
              <a:gd name="connsiteX10" fmla="*/ 43031 w 2992170"/>
              <a:gd name="connsiteY10" fmla="*/ 1151068 h 2710927"/>
              <a:gd name="connsiteX11" fmla="*/ 64546 w 2992170"/>
              <a:gd name="connsiteY11" fmla="*/ 1194099 h 2710927"/>
              <a:gd name="connsiteX12" fmla="*/ 75304 w 2992170"/>
              <a:gd name="connsiteY12" fmla="*/ 1226372 h 2710927"/>
              <a:gd name="connsiteX13" fmla="*/ 96819 w 2992170"/>
              <a:gd name="connsiteY13" fmla="*/ 1269402 h 2710927"/>
              <a:gd name="connsiteX14" fmla="*/ 107576 w 2992170"/>
              <a:gd name="connsiteY14" fmla="*/ 1301675 h 2710927"/>
              <a:gd name="connsiteX15" fmla="*/ 129092 w 2992170"/>
              <a:gd name="connsiteY15" fmla="*/ 1323190 h 2710927"/>
              <a:gd name="connsiteX16" fmla="*/ 215153 w 2992170"/>
              <a:gd name="connsiteY16" fmla="*/ 1398494 h 2710927"/>
              <a:gd name="connsiteX17" fmla="*/ 247426 w 2992170"/>
              <a:gd name="connsiteY17" fmla="*/ 1420009 h 2710927"/>
              <a:gd name="connsiteX18" fmla="*/ 268941 w 2992170"/>
              <a:gd name="connsiteY18" fmla="*/ 1441525 h 2710927"/>
              <a:gd name="connsiteX19" fmla="*/ 311972 w 2992170"/>
              <a:gd name="connsiteY19" fmla="*/ 1452282 h 2710927"/>
              <a:gd name="connsiteX20" fmla="*/ 376518 w 2992170"/>
              <a:gd name="connsiteY20" fmla="*/ 1495313 h 2710927"/>
              <a:gd name="connsiteX21" fmla="*/ 419548 w 2992170"/>
              <a:gd name="connsiteY21" fmla="*/ 1516828 h 2710927"/>
              <a:gd name="connsiteX22" fmla="*/ 441064 w 2992170"/>
              <a:gd name="connsiteY22" fmla="*/ 1538343 h 2710927"/>
              <a:gd name="connsiteX23" fmla="*/ 494852 w 2992170"/>
              <a:gd name="connsiteY23" fmla="*/ 1549101 h 2710927"/>
              <a:gd name="connsiteX24" fmla="*/ 710005 w 2992170"/>
              <a:gd name="connsiteY24" fmla="*/ 1559859 h 2710927"/>
              <a:gd name="connsiteX25" fmla="*/ 796066 w 2992170"/>
              <a:gd name="connsiteY25" fmla="*/ 1624405 h 2710927"/>
              <a:gd name="connsiteX26" fmla="*/ 849854 w 2992170"/>
              <a:gd name="connsiteY26" fmla="*/ 1688950 h 2710927"/>
              <a:gd name="connsiteX27" fmla="*/ 871369 w 2992170"/>
              <a:gd name="connsiteY27" fmla="*/ 1764254 h 2710927"/>
              <a:gd name="connsiteX28" fmla="*/ 892885 w 2992170"/>
              <a:gd name="connsiteY28" fmla="*/ 1796527 h 2710927"/>
              <a:gd name="connsiteX29" fmla="*/ 914400 w 2992170"/>
              <a:gd name="connsiteY29" fmla="*/ 1904103 h 2710927"/>
              <a:gd name="connsiteX30" fmla="*/ 925158 w 2992170"/>
              <a:gd name="connsiteY30" fmla="*/ 1936376 h 2710927"/>
              <a:gd name="connsiteX31" fmla="*/ 946673 w 2992170"/>
              <a:gd name="connsiteY31" fmla="*/ 2269863 h 2710927"/>
              <a:gd name="connsiteX32" fmla="*/ 957431 w 2992170"/>
              <a:gd name="connsiteY32" fmla="*/ 2302136 h 2710927"/>
              <a:gd name="connsiteX33" fmla="*/ 978946 w 2992170"/>
              <a:gd name="connsiteY33" fmla="*/ 2345167 h 2710927"/>
              <a:gd name="connsiteX34" fmla="*/ 1011219 w 2992170"/>
              <a:gd name="connsiteY34" fmla="*/ 2409713 h 2710927"/>
              <a:gd name="connsiteX35" fmla="*/ 1054249 w 2992170"/>
              <a:gd name="connsiteY35" fmla="*/ 2485016 h 2710927"/>
              <a:gd name="connsiteX36" fmla="*/ 1075765 w 2992170"/>
              <a:gd name="connsiteY36" fmla="*/ 2517289 h 2710927"/>
              <a:gd name="connsiteX37" fmla="*/ 1108038 w 2992170"/>
              <a:gd name="connsiteY37" fmla="*/ 2528047 h 2710927"/>
              <a:gd name="connsiteX38" fmla="*/ 1151068 w 2992170"/>
              <a:gd name="connsiteY38" fmla="*/ 2549562 h 2710927"/>
              <a:gd name="connsiteX39" fmla="*/ 1172584 w 2992170"/>
              <a:gd name="connsiteY39" fmla="*/ 2571077 h 2710927"/>
              <a:gd name="connsiteX40" fmla="*/ 1226372 w 2992170"/>
              <a:gd name="connsiteY40" fmla="*/ 2581835 h 2710927"/>
              <a:gd name="connsiteX41" fmla="*/ 1301675 w 2992170"/>
              <a:gd name="connsiteY41" fmla="*/ 2603350 h 2710927"/>
              <a:gd name="connsiteX42" fmla="*/ 1344706 w 2992170"/>
              <a:gd name="connsiteY42" fmla="*/ 2614108 h 2710927"/>
              <a:gd name="connsiteX43" fmla="*/ 1420009 w 2992170"/>
              <a:gd name="connsiteY43" fmla="*/ 2646381 h 2710927"/>
              <a:gd name="connsiteX44" fmla="*/ 1516828 w 2992170"/>
              <a:gd name="connsiteY44" fmla="*/ 2657139 h 2710927"/>
              <a:gd name="connsiteX45" fmla="*/ 1613647 w 2992170"/>
              <a:gd name="connsiteY45" fmla="*/ 2700169 h 2710927"/>
              <a:gd name="connsiteX46" fmla="*/ 1721224 w 2992170"/>
              <a:gd name="connsiteY46" fmla="*/ 2710927 h 2710927"/>
              <a:gd name="connsiteX47" fmla="*/ 2194560 w 2992170"/>
              <a:gd name="connsiteY47" fmla="*/ 2700169 h 2710927"/>
              <a:gd name="connsiteX48" fmla="*/ 2269864 w 2992170"/>
              <a:gd name="connsiteY48" fmla="*/ 2678654 h 2710927"/>
              <a:gd name="connsiteX49" fmla="*/ 2355925 w 2992170"/>
              <a:gd name="connsiteY49" fmla="*/ 2635623 h 2710927"/>
              <a:gd name="connsiteX50" fmla="*/ 2431228 w 2992170"/>
              <a:gd name="connsiteY50" fmla="*/ 2592593 h 2710927"/>
              <a:gd name="connsiteX51" fmla="*/ 2495774 w 2992170"/>
              <a:gd name="connsiteY51" fmla="*/ 2571077 h 2710927"/>
              <a:gd name="connsiteX52" fmla="*/ 2549562 w 2992170"/>
              <a:gd name="connsiteY52" fmla="*/ 2549562 h 2710927"/>
              <a:gd name="connsiteX53" fmla="*/ 2571078 w 2992170"/>
              <a:gd name="connsiteY53" fmla="*/ 2528047 h 2710927"/>
              <a:gd name="connsiteX54" fmla="*/ 2603351 w 2992170"/>
              <a:gd name="connsiteY54" fmla="*/ 2517289 h 2710927"/>
              <a:gd name="connsiteX55" fmla="*/ 2624866 w 2992170"/>
              <a:gd name="connsiteY55" fmla="*/ 2485016 h 2710927"/>
              <a:gd name="connsiteX56" fmla="*/ 2710927 w 2992170"/>
              <a:gd name="connsiteY56" fmla="*/ 2431228 h 2710927"/>
              <a:gd name="connsiteX57" fmla="*/ 2732442 w 2992170"/>
              <a:gd name="connsiteY57" fmla="*/ 2398955 h 2710927"/>
              <a:gd name="connsiteX58" fmla="*/ 2786231 w 2992170"/>
              <a:gd name="connsiteY58" fmla="*/ 2345167 h 2710927"/>
              <a:gd name="connsiteX59" fmla="*/ 2850776 w 2992170"/>
              <a:gd name="connsiteY59" fmla="*/ 2259106 h 2710927"/>
              <a:gd name="connsiteX60" fmla="*/ 2872292 w 2992170"/>
              <a:gd name="connsiteY60" fmla="*/ 2194560 h 2710927"/>
              <a:gd name="connsiteX61" fmla="*/ 2893807 w 2992170"/>
              <a:gd name="connsiteY61" fmla="*/ 2151529 h 2710927"/>
              <a:gd name="connsiteX62" fmla="*/ 2936838 w 2992170"/>
              <a:gd name="connsiteY62" fmla="*/ 2076226 h 2710927"/>
              <a:gd name="connsiteX63" fmla="*/ 2947595 w 2992170"/>
              <a:gd name="connsiteY63" fmla="*/ 2033195 h 2710927"/>
              <a:gd name="connsiteX64" fmla="*/ 2979868 w 2992170"/>
              <a:gd name="connsiteY64" fmla="*/ 1957892 h 2710927"/>
              <a:gd name="connsiteX65" fmla="*/ 2936838 w 2992170"/>
              <a:gd name="connsiteY65" fmla="*/ 1667435 h 2710927"/>
              <a:gd name="connsiteX66" fmla="*/ 2926080 w 2992170"/>
              <a:gd name="connsiteY66" fmla="*/ 1613647 h 2710927"/>
              <a:gd name="connsiteX67" fmla="*/ 2904565 w 2992170"/>
              <a:gd name="connsiteY67" fmla="*/ 1570616 h 2710927"/>
              <a:gd name="connsiteX68" fmla="*/ 2883049 w 2992170"/>
              <a:gd name="connsiteY68" fmla="*/ 1516828 h 2710927"/>
              <a:gd name="connsiteX69" fmla="*/ 2872292 w 2992170"/>
              <a:gd name="connsiteY69" fmla="*/ 1484555 h 2710927"/>
              <a:gd name="connsiteX70" fmla="*/ 2850776 w 2992170"/>
              <a:gd name="connsiteY70" fmla="*/ 1463040 h 2710927"/>
              <a:gd name="connsiteX71" fmla="*/ 2829261 w 2992170"/>
              <a:gd name="connsiteY71" fmla="*/ 1430767 h 2710927"/>
              <a:gd name="connsiteX72" fmla="*/ 2764715 w 2992170"/>
              <a:gd name="connsiteY72" fmla="*/ 1376979 h 2710927"/>
              <a:gd name="connsiteX73" fmla="*/ 2743200 w 2992170"/>
              <a:gd name="connsiteY73" fmla="*/ 1344706 h 2710927"/>
              <a:gd name="connsiteX74" fmla="*/ 2721685 w 2992170"/>
              <a:gd name="connsiteY74" fmla="*/ 1323190 h 2710927"/>
              <a:gd name="connsiteX75" fmla="*/ 2710927 w 2992170"/>
              <a:gd name="connsiteY75" fmla="*/ 1269402 h 2710927"/>
              <a:gd name="connsiteX76" fmla="*/ 2732442 w 2992170"/>
              <a:gd name="connsiteY76" fmla="*/ 785308 h 2710927"/>
              <a:gd name="connsiteX77" fmla="*/ 2753958 w 2992170"/>
              <a:gd name="connsiteY77" fmla="*/ 699247 h 2710927"/>
              <a:gd name="connsiteX78" fmla="*/ 2775473 w 2992170"/>
              <a:gd name="connsiteY78" fmla="*/ 634701 h 2710927"/>
              <a:gd name="connsiteX79" fmla="*/ 2743200 w 2992170"/>
              <a:gd name="connsiteY79" fmla="*/ 290456 h 2710927"/>
              <a:gd name="connsiteX80" fmla="*/ 2700169 w 2992170"/>
              <a:gd name="connsiteY80" fmla="*/ 225910 h 2710927"/>
              <a:gd name="connsiteX81" fmla="*/ 2657139 w 2992170"/>
              <a:gd name="connsiteY81" fmla="*/ 172122 h 2710927"/>
              <a:gd name="connsiteX82" fmla="*/ 2635624 w 2992170"/>
              <a:gd name="connsiteY82" fmla="*/ 139849 h 2710927"/>
              <a:gd name="connsiteX83" fmla="*/ 2603351 w 2992170"/>
              <a:gd name="connsiteY83" fmla="*/ 118334 h 2710927"/>
              <a:gd name="connsiteX84" fmla="*/ 2549562 w 2992170"/>
              <a:gd name="connsiteY84" fmla="*/ 86061 h 2710927"/>
              <a:gd name="connsiteX85" fmla="*/ 2485016 w 2992170"/>
              <a:gd name="connsiteY85" fmla="*/ 32273 h 2710927"/>
              <a:gd name="connsiteX86" fmla="*/ 2302136 w 2992170"/>
              <a:gd name="connsiteY86" fmla="*/ 0 h 2710927"/>
              <a:gd name="connsiteX87" fmla="*/ 2151529 w 2992170"/>
              <a:gd name="connsiteY87" fmla="*/ 10757 h 2710927"/>
              <a:gd name="connsiteX88" fmla="*/ 2119256 w 2992170"/>
              <a:gd name="connsiteY88" fmla="*/ 21515 h 2710927"/>
              <a:gd name="connsiteX89" fmla="*/ 2086984 w 2992170"/>
              <a:gd name="connsiteY89" fmla="*/ 53788 h 2710927"/>
              <a:gd name="connsiteX90" fmla="*/ 2022438 w 2992170"/>
              <a:gd name="connsiteY90" fmla="*/ 96819 h 2710927"/>
              <a:gd name="connsiteX91" fmla="*/ 1968649 w 2992170"/>
              <a:gd name="connsiteY91" fmla="*/ 139849 h 2710927"/>
              <a:gd name="connsiteX92" fmla="*/ 1947134 w 2992170"/>
              <a:gd name="connsiteY92" fmla="*/ 161365 h 2710927"/>
              <a:gd name="connsiteX93" fmla="*/ 1914861 w 2992170"/>
              <a:gd name="connsiteY93" fmla="*/ 182880 h 2710927"/>
              <a:gd name="connsiteX94" fmla="*/ 1882588 w 2992170"/>
              <a:gd name="connsiteY94" fmla="*/ 215153 h 2710927"/>
              <a:gd name="connsiteX95" fmla="*/ 1796527 w 2992170"/>
              <a:gd name="connsiteY95" fmla="*/ 247426 h 2710927"/>
              <a:gd name="connsiteX96" fmla="*/ 1764254 w 2992170"/>
              <a:gd name="connsiteY96" fmla="*/ 258183 h 2710927"/>
              <a:gd name="connsiteX97" fmla="*/ 1269402 w 2992170"/>
              <a:gd name="connsiteY97" fmla="*/ 247426 h 2710927"/>
              <a:gd name="connsiteX98" fmla="*/ 1215614 w 2992170"/>
              <a:gd name="connsiteY98" fmla="*/ 225910 h 2710927"/>
              <a:gd name="connsiteX99" fmla="*/ 1129553 w 2992170"/>
              <a:gd name="connsiteY99" fmla="*/ 215153 h 2710927"/>
              <a:gd name="connsiteX100" fmla="*/ 1000461 w 2992170"/>
              <a:gd name="connsiteY100" fmla="*/ 182880 h 2710927"/>
              <a:gd name="connsiteX101" fmla="*/ 849854 w 2992170"/>
              <a:gd name="connsiteY101" fmla="*/ 182880 h 2710927"/>
              <a:gd name="connsiteX102" fmla="*/ 710005 w 2992170"/>
              <a:gd name="connsiteY102" fmla="*/ 215153 h 2710927"/>
              <a:gd name="connsiteX103" fmla="*/ 677732 w 2992170"/>
              <a:gd name="connsiteY103" fmla="*/ 225910 h 2710927"/>
              <a:gd name="connsiteX104" fmla="*/ 430306 w 2992170"/>
              <a:gd name="connsiteY104" fmla="*/ 247426 h 2710927"/>
              <a:gd name="connsiteX105" fmla="*/ 387275 w 2992170"/>
              <a:gd name="connsiteY105" fmla="*/ 258183 h 2710927"/>
              <a:gd name="connsiteX106" fmla="*/ 301214 w 2992170"/>
              <a:gd name="connsiteY106" fmla="*/ 290456 h 271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992170" h="2710927">
                <a:moveTo>
                  <a:pt x="301214" y="290456"/>
                </a:moveTo>
                <a:cubicBezTo>
                  <a:pt x="279699" y="299421"/>
                  <a:pt x="273199" y="306341"/>
                  <a:pt x="258184" y="311972"/>
                </a:cubicBezTo>
                <a:cubicBezTo>
                  <a:pt x="230598" y="322317"/>
                  <a:pt x="208896" y="320479"/>
                  <a:pt x="182880" y="333487"/>
                </a:cubicBezTo>
                <a:cubicBezTo>
                  <a:pt x="134379" y="357738"/>
                  <a:pt x="128102" y="368004"/>
                  <a:pt x="86061" y="398033"/>
                </a:cubicBezTo>
                <a:cubicBezTo>
                  <a:pt x="75540" y="405548"/>
                  <a:pt x="64546" y="412376"/>
                  <a:pt x="53788" y="419548"/>
                </a:cubicBezTo>
                <a:cubicBezTo>
                  <a:pt x="46616" y="430306"/>
                  <a:pt x="38055" y="440257"/>
                  <a:pt x="32273" y="451821"/>
                </a:cubicBezTo>
                <a:cubicBezTo>
                  <a:pt x="13588" y="489191"/>
                  <a:pt x="16061" y="546441"/>
                  <a:pt x="10758" y="580913"/>
                </a:cubicBezTo>
                <a:cubicBezTo>
                  <a:pt x="8510" y="595526"/>
                  <a:pt x="3586" y="609600"/>
                  <a:pt x="0" y="623943"/>
                </a:cubicBezTo>
                <a:cubicBezTo>
                  <a:pt x="3586" y="756621"/>
                  <a:pt x="4445" y="889400"/>
                  <a:pt x="10758" y="1021976"/>
                </a:cubicBezTo>
                <a:cubicBezTo>
                  <a:pt x="12633" y="1061353"/>
                  <a:pt x="22620" y="1074252"/>
                  <a:pt x="32273" y="1108037"/>
                </a:cubicBezTo>
                <a:cubicBezTo>
                  <a:pt x="36335" y="1122253"/>
                  <a:pt x="37840" y="1137224"/>
                  <a:pt x="43031" y="1151068"/>
                </a:cubicBezTo>
                <a:cubicBezTo>
                  <a:pt x="48662" y="1166084"/>
                  <a:pt x="58229" y="1179359"/>
                  <a:pt x="64546" y="1194099"/>
                </a:cubicBezTo>
                <a:cubicBezTo>
                  <a:pt x="69013" y="1204522"/>
                  <a:pt x="70837" y="1215949"/>
                  <a:pt x="75304" y="1226372"/>
                </a:cubicBezTo>
                <a:cubicBezTo>
                  <a:pt x="81621" y="1241112"/>
                  <a:pt x="90502" y="1254662"/>
                  <a:pt x="96819" y="1269402"/>
                </a:cubicBezTo>
                <a:cubicBezTo>
                  <a:pt x="101286" y="1279825"/>
                  <a:pt x="101742" y="1291951"/>
                  <a:pt x="107576" y="1301675"/>
                </a:cubicBezTo>
                <a:cubicBezTo>
                  <a:pt x="112794" y="1310372"/>
                  <a:pt x="122756" y="1315270"/>
                  <a:pt x="129092" y="1323190"/>
                </a:cubicBezTo>
                <a:cubicBezTo>
                  <a:pt x="180321" y="1387225"/>
                  <a:pt x="109108" y="1327797"/>
                  <a:pt x="215153" y="1398494"/>
                </a:cubicBezTo>
                <a:cubicBezTo>
                  <a:pt x="225911" y="1405666"/>
                  <a:pt x="238284" y="1410867"/>
                  <a:pt x="247426" y="1420009"/>
                </a:cubicBezTo>
                <a:cubicBezTo>
                  <a:pt x="254598" y="1427181"/>
                  <a:pt x="259869" y="1436989"/>
                  <a:pt x="268941" y="1441525"/>
                </a:cubicBezTo>
                <a:cubicBezTo>
                  <a:pt x="282165" y="1448137"/>
                  <a:pt x="297628" y="1448696"/>
                  <a:pt x="311972" y="1452282"/>
                </a:cubicBezTo>
                <a:cubicBezTo>
                  <a:pt x="333487" y="1466626"/>
                  <a:pt x="354345" y="1482009"/>
                  <a:pt x="376518" y="1495313"/>
                </a:cubicBezTo>
                <a:cubicBezTo>
                  <a:pt x="390269" y="1503564"/>
                  <a:pt x="406205" y="1507933"/>
                  <a:pt x="419548" y="1516828"/>
                </a:cubicBezTo>
                <a:cubicBezTo>
                  <a:pt x="427987" y="1522454"/>
                  <a:pt x="431742" y="1534348"/>
                  <a:pt x="441064" y="1538343"/>
                </a:cubicBezTo>
                <a:cubicBezTo>
                  <a:pt x="457870" y="1545546"/>
                  <a:pt x="476626" y="1547643"/>
                  <a:pt x="494852" y="1549101"/>
                </a:cubicBezTo>
                <a:cubicBezTo>
                  <a:pt x="566431" y="1554827"/>
                  <a:pt x="638287" y="1556273"/>
                  <a:pt x="710005" y="1559859"/>
                </a:cubicBezTo>
                <a:cubicBezTo>
                  <a:pt x="766334" y="1578634"/>
                  <a:pt x="734258" y="1562597"/>
                  <a:pt x="796066" y="1624405"/>
                </a:cubicBezTo>
                <a:cubicBezTo>
                  <a:pt x="819860" y="1648199"/>
                  <a:pt x="834875" y="1658993"/>
                  <a:pt x="849854" y="1688950"/>
                </a:cubicBezTo>
                <a:cubicBezTo>
                  <a:pt x="870797" y="1730835"/>
                  <a:pt x="850679" y="1715977"/>
                  <a:pt x="871369" y="1764254"/>
                </a:cubicBezTo>
                <a:cubicBezTo>
                  <a:pt x="876462" y="1776138"/>
                  <a:pt x="885713" y="1785769"/>
                  <a:pt x="892885" y="1796527"/>
                </a:cubicBezTo>
                <a:cubicBezTo>
                  <a:pt x="917189" y="1869443"/>
                  <a:pt x="889675" y="1780482"/>
                  <a:pt x="914400" y="1904103"/>
                </a:cubicBezTo>
                <a:cubicBezTo>
                  <a:pt x="916624" y="1915222"/>
                  <a:pt x="921572" y="1925618"/>
                  <a:pt x="925158" y="1936376"/>
                </a:cubicBezTo>
                <a:cubicBezTo>
                  <a:pt x="932330" y="2047538"/>
                  <a:pt x="936882" y="2158901"/>
                  <a:pt x="946673" y="2269863"/>
                </a:cubicBezTo>
                <a:cubicBezTo>
                  <a:pt x="947670" y="2281159"/>
                  <a:pt x="952964" y="2291713"/>
                  <a:pt x="957431" y="2302136"/>
                </a:cubicBezTo>
                <a:cubicBezTo>
                  <a:pt x="963748" y="2316876"/>
                  <a:pt x="973315" y="2330151"/>
                  <a:pt x="978946" y="2345167"/>
                </a:cubicBezTo>
                <a:cubicBezTo>
                  <a:pt x="1002737" y="2408611"/>
                  <a:pt x="971996" y="2370489"/>
                  <a:pt x="1011219" y="2409713"/>
                </a:cubicBezTo>
                <a:cubicBezTo>
                  <a:pt x="1028631" y="2479365"/>
                  <a:pt x="1008470" y="2430082"/>
                  <a:pt x="1054249" y="2485016"/>
                </a:cubicBezTo>
                <a:cubicBezTo>
                  <a:pt x="1062526" y="2494948"/>
                  <a:pt x="1065669" y="2509212"/>
                  <a:pt x="1075765" y="2517289"/>
                </a:cubicBezTo>
                <a:cubicBezTo>
                  <a:pt x="1084620" y="2524373"/>
                  <a:pt x="1097615" y="2523580"/>
                  <a:pt x="1108038" y="2528047"/>
                </a:cubicBezTo>
                <a:cubicBezTo>
                  <a:pt x="1122778" y="2534364"/>
                  <a:pt x="1137725" y="2540667"/>
                  <a:pt x="1151068" y="2549562"/>
                </a:cubicBezTo>
                <a:cubicBezTo>
                  <a:pt x="1159507" y="2555188"/>
                  <a:pt x="1163262" y="2567082"/>
                  <a:pt x="1172584" y="2571077"/>
                </a:cubicBezTo>
                <a:cubicBezTo>
                  <a:pt x="1189390" y="2578280"/>
                  <a:pt x="1208523" y="2577868"/>
                  <a:pt x="1226372" y="2581835"/>
                </a:cubicBezTo>
                <a:cubicBezTo>
                  <a:pt x="1302028" y="2598648"/>
                  <a:pt x="1238790" y="2585383"/>
                  <a:pt x="1301675" y="2603350"/>
                </a:cubicBezTo>
                <a:cubicBezTo>
                  <a:pt x="1315891" y="2607412"/>
                  <a:pt x="1330862" y="2608917"/>
                  <a:pt x="1344706" y="2614108"/>
                </a:cubicBezTo>
                <a:cubicBezTo>
                  <a:pt x="1376056" y="2625864"/>
                  <a:pt x="1387954" y="2641038"/>
                  <a:pt x="1420009" y="2646381"/>
                </a:cubicBezTo>
                <a:cubicBezTo>
                  <a:pt x="1452039" y="2651719"/>
                  <a:pt x="1484555" y="2653553"/>
                  <a:pt x="1516828" y="2657139"/>
                </a:cubicBezTo>
                <a:cubicBezTo>
                  <a:pt x="1549101" y="2671482"/>
                  <a:pt x="1579493" y="2691181"/>
                  <a:pt x="1613647" y="2700169"/>
                </a:cubicBezTo>
                <a:cubicBezTo>
                  <a:pt x="1648498" y="2709340"/>
                  <a:pt x="1685186" y="2710927"/>
                  <a:pt x="1721224" y="2710927"/>
                </a:cubicBezTo>
                <a:cubicBezTo>
                  <a:pt x="1879043" y="2710927"/>
                  <a:pt x="2036781" y="2703755"/>
                  <a:pt x="2194560" y="2700169"/>
                </a:cubicBezTo>
                <a:cubicBezTo>
                  <a:pt x="2219661" y="2692997"/>
                  <a:pt x="2246514" y="2690329"/>
                  <a:pt x="2269864" y="2678654"/>
                </a:cubicBezTo>
                <a:cubicBezTo>
                  <a:pt x="2390406" y="2618383"/>
                  <a:pt x="2196667" y="2667475"/>
                  <a:pt x="2355925" y="2635623"/>
                </a:cubicBezTo>
                <a:cubicBezTo>
                  <a:pt x="2385035" y="2616217"/>
                  <a:pt x="2397107" y="2606242"/>
                  <a:pt x="2431228" y="2592593"/>
                </a:cubicBezTo>
                <a:cubicBezTo>
                  <a:pt x="2452285" y="2584170"/>
                  <a:pt x="2474717" y="2579500"/>
                  <a:pt x="2495774" y="2571077"/>
                </a:cubicBezTo>
                <a:lnTo>
                  <a:pt x="2549562" y="2549562"/>
                </a:lnTo>
                <a:cubicBezTo>
                  <a:pt x="2556734" y="2542390"/>
                  <a:pt x="2562381" y="2533265"/>
                  <a:pt x="2571078" y="2528047"/>
                </a:cubicBezTo>
                <a:cubicBezTo>
                  <a:pt x="2580802" y="2522213"/>
                  <a:pt x="2594496" y="2524373"/>
                  <a:pt x="2603351" y="2517289"/>
                </a:cubicBezTo>
                <a:cubicBezTo>
                  <a:pt x="2613447" y="2509212"/>
                  <a:pt x="2615724" y="2494158"/>
                  <a:pt x="2624866" y="2485016"/>
                </a:cubicBezTo>
                <a:cubicBezTo>
                  <a:pt x="2668715" y="2441167"/>
                  <a:pt x="2666153" y="2446153"/>
                  <a:pt x="2710927" y="2431228"/>
                </a:cubicBezTo>
                <a:cubicBezTo>
                  <a:pt x="2718099" y="2420470"/>
                  <a:pt x="2723928" y="2408685"/>
                  <a:pt x="2732442" y="2398955"/>
                </a:cubicBezTo>
                <a:cubicBezTo>
                  <a:pt x="2749139" y="2379873"/>
                  <a:pt x="2771017" y="2365452"/>
                  <a:pt x="2786231" y="2345167"/>
                </a:cubicBezTo>
                <a:lnTo>
                  <a:pt x="2850776" y="2259106"/>
                </a:lnTo>
                <a:cubicBezTo>
                  <a:pt x="2857948" y="2237591"/>
                  <a:pt x="2862150" y="2214845"/>
                  <a:pt x="2872292" y="2194560"/>
                </a:cubicBezTo>
                <a:cubicBezTo>
                  <a:pt x="2879464" y="2180216"/>
                  <a:pt x="2885851" y="2165453"/>
                  <a:pt x="2893807" y="2151529"/>
                </a:cubicBezTo>
                <a:cubicBezTo>
                  <a:pt x="2954645" y="2045061"/>
                  <a:pt x="2871799" y="2206297"/>
                  <a:pt x="2936838" y="2076226"/>
                </a:cubicBezTo>
                <a:cubicBezTo>
                  <a:pt x="2940424" y="2061882"/>
                  <a:pt x="2941771" y="2046785"/>
                  <a:pt x="2947595" y="2033195"/>
                </a:cubicBezTo>
                <a:cubicBezTo>
                  <a:pt x="2992170" y="1929185"/>
                  <a:pt x="2948985" y="2081430"/>
                  <a:pt x="2979868" y="1957892"/>
                </a:cubicBezTo>
                <a:cubicBezTo>
                  <a:pt x="2954082" y="1738706"/>
                  <a:pt x="2970390" y="1835193"/>
                  <a:pt x="2936838" y="1667435"/>
                </a:cubicBezTo>
                <a:cubicBezTo>
                  <a:pt x="2933252" y="1649506"/>
                  <a:pt x="2934257" y="1630001"/>
                  <a:pt x="2926080" y="1613647"/>
                </a:cubicBezTo>
                <a:cubicBezTo>
                  <a:pt x="2918908" y="1599303"/>
                  <a:pt x="2911078" y="1585270"/>
                  <a:pt x="2904565" y="1570616"/>
                </a:cubicBezTo>
                <a:cubicBezTo>
                  <a:pt x="2896722" y="1552970"/>
                  <a:pt x="2889829" y="1534909"/>
                  <a:pt x="2883049" y="1516828"/>
                </a:cubicBezTo>
                <a:cubicBezTo>
                  <a:pt x="2879067" y="1506210"/>
                  <a:pt x="2878126" y="1494279"/>
                  <a:pt x="2872292" y="1484555"/>
                </a:cubicBezTo>
                <a:cubicBezTo>
                  <a:pt x="2867074" y="1475858"/>
                  <a:pt x="2857112" y="1470960"/>
                  <a:pt x="2850776" y="1463040"/>
                </a:cubicBezTo>
                <a:cubicBezTo>
                  <a:pt x="2842699" y="1452944"/>
                  <a:pt x="2837538" y="1440699"/>
                  <a:pt x="2829261" y="1430767"/>
                </a:cubicBezTo>
                <a:cubicBezTo>
                  <a:pt x="2803377" y="1399705"/>
                  <a:pt x="2796448" y="1398134"/>
                  <a:pt x="2764715" y="1376979"/>
                </a:cubicBezTo>
                <a:cubicBezTo>
                  <a:pt x="2757543" y="1366221"/>
                  <a:pt x="2751277" y="1354802"/>
                  <a:pt x="2743200" y="1344706"/>
                </a:cubicBezTo>
                <a:cubicBezTo>
                  <a:pt x="2736864" y="1336786"/>
                  <a:pt x="2725680" y="1332512"/>
                  <a:pt x="2721685" y="1323190"/>
                </a:cubicBezTo>
                <a:cubicBezTo>
                  <a:pt x="2714482" y="1306384"/>
                  <a:pt x="2714513" y="1287331"/>
                  <a:pt x="2710927" y="1269402"/>
                </a:cubicBezTo>
                <a:cubicBezTo>
                  <a:pt x="2718099" y="1108037"/>
                  <a:pt x="2720286" y="946374"/>
                  <a:pt x="2732442" y="785308"/>
                </a:cubicBezTo>
                <a:cubicBezTo>
                  <a:pt x="2734667" y="755822"/>
                  <a:pt x="2744607" y="727300"/>
                  <a:pt x="2753958" y="699247"/>
                </a:cubicBezTo>
                <a:lnTo>
                  <a:pt x="2775473" y="634701"/>
                </a:lnTo>
                <a:cubicBezTo>
                  <a:pt x="2758419" y="140163"/>
                  <a:pt x="2823159" y="430386"/>
                  <a:pt x="2743200" y="290456"/>
                </a:cubicBezTo>
                <a:cubicBezTo>
                  <a:pt x="2708466" y="229671"/>
                  <a:pt x="2738516" y="264257"/>
                  <a:pt x="2700169" y="225910"/>
                </a:cubicBezTo>
                <a:cubicBezTo>
                  <a:pt x="2679227" y="163081"/>
                  <a:pt x="2705798" y="220781"/>
                  <a:pt x="2657139" y="172122"/>
                </a:cubicBezTo>
                <a:cubicBezTo>
                  <a:pt x="2647997" y="162980"/>
                  <a:pt x="2644766" y="148991"/>
                  <a:pt x="2635624" y="139849"/>
                </a:cubicBezTo>
                <a:cubicBezTo>
                  <a:pt x="2626482" y="130707"/>
                  <a:pt x="2613447" y="126411"/>
                  <a:pt x="2603351" y="118334"/>
                </a:cubicBezTo>
                <a:cubicBezTo>
                  <a:pt x="2561159" y="84582"/>
                  <a:pt x="2605608" y="104744"/>
                  <a:pt x="2549562" y="86061"/>
                </a:cubicBezTo>
                <a:cubicBezTo>
                  <a:pt x="2529294" y="65793"/>
                  <a:pt x="2511976" y="44256"/>
                  <a:pt x="2485016" y="32273"/>
                </a:cubicBezTo>
                <a:cubicBezTo>
                  <a:pt x="2414987" y="1149"/>
                  <a:pt x="2387011" y="7715"/>
                  <a:pt x="2302136" y="0"/>
                </a:cubicBezTo>
                <a:cubicBezTo>
                  <a:pt x="2251934" y="3586"/>
                  <a:pt x="2201515" y="4876"/>
                  <a:pt x="2151529" y="10757"/>
                </a:cubicBezTo>
                <a:cubicBezTo>
                  <a:pt x="2140267" y="12082"/>
                  <a:pt x="2128691" y="15225"/>
                  <a:pt x="2119256" y="21515"/>
                </a:cubicBezTo>
                <a:cubicBezTo>
                  <a:pt x="2106598" y="29954"/>
                  <a:pt x="2098993" y="44448"/>
                  <a:pt x="2086984" y="53788"/>
                </a:cubicBezTo>
                <a:cubicBezTo>
                  <a:pt x="2066573" y="69664"/>
                  <a:pt x="2040723" y="78535"/>
                  <a:pt x="2022438" y="96819"/>
                </a:cubicBezTo>
                <a:cubicBezTo>
                  <a:pt x="1970478" y="148776"/>
                  <a:pt x="2036515" y="85556"/>
                  <a:pt x="1968649" y="139849"/>
                </a:cubicBezTo>
                <a:cubicBezTo>
                  <a:pt x="1960729" y="146185"/>
                  <a:pt x="1955054" y="155029"/>
                  <a:pt x="1947134" y="161365"/>
                </a:cubicBezTo>
                <a:cubicBezTo>
                  <a:pt x="1937038" y="169442"/>
                  <a:pt x="1924793" y="174603"/>
                  <a:pt x="1914861" y="182880"/>
                </a:cubicBezTo>
                <a:cubicBezTo>
                  <a:pt x="1903174" y="192619"/>
                  <a:pt x="1894968" y="206310"/>
                  <a:pt x="1882588" y="215153"/>
                </a:cubicBezTo>
                <a:cubicBezTo>
                  <a:pt x="1849167" y="239025"/>
                  <a:pt x="1834064" y="236701"/>
                  <a:pt x="1796527" y="247426"/>
                </a:cubicBezTo>
                <a:cubicBezTo>
                  <a:pt x="1785624" y="250541"/>
                  <a:pt x="1775012" y="254597"/>
                  <a:pt x="1764254" y="258183"/>
                </a:cubicBezTo>
                <a:cubicBezTo>
                  <a:pt x="1599303" y="254597"/>
                  <a:pt x="1434107" y="257115"/>
                  <a:pt x="1269402" y="247426"/>
                </a:cubicBezTo>
                <a:cubicBezTo>
                  <a:pt x="1250125" y="246292"/>
                  <a:pt x="1234430" y="230252"/>
                  <a:pt x="1215614" y="225910"/>
                </a:cubicBezTo>
                <a:cubicBezTo>
                  <a:pt x="1187444" y="219409"/>
                  <a:pt x="1158240" y="218739"/>
                  <a:pt x="1129553" y="215153"/>
                </a:cubicBezTo>
                <a:cubicBezTo>
                  <a:pt x="1044314" y="186739"/>
                  <a:pt x="1087378" y="197365"/>
                  <a:pt x="1000461" y="182880"/>
                </a:cubicBezTo>
                <a:cubicBezTo>
                  <a:pt x="932813" y="160330"/>
                  <a:pt x="971797" y="168534"/>
                  <a:pt x="849854" y="182880"/>
                </a:cubicBezTo>
                <a:cubicBezTo>
                  <a:pt x="790124" y="189907"/>
                  <a:pt x="769698" y="197245"/>
                  <a:pt x="710005" y="215153"/>
                </a:cubicBezTo>
                <a:cubicBezTo>
                  <a:pt x="699144" y="218411"/>
                  <a:pt x="688851" y="223686"/>
                  <a:pt x="677732" y="225910"/>
                </a:cubicBezTo>
                <a:cubicBezTo>
                  <a:pt x="600460" y="241364"/>
                  <a:pt x="503177" y="242871"/>
                  <a:pt x="430306" y="247426"/>
                </a:cubicBezTo>
                <a:cubicBezTo>
                  <a:pt x="415962" y="251012"/>
                  <a:pt x="401822" y="255538"/>
                  <a:pt x="387275" y="258183"/>
                </a:cubicBezTo>
                <a:cubicBezTo>
                  <a:pt x="322526" y="269955"/>
                  <a:pt x="322729" y="281491"/>
                  <a:pt x="301214" y="290456"/>
                </a:cubicBez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43174" y="430038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 compte le nombre de boulets </a:t>
            </a:r>
            <a:r>
              <a:rPr lang="fr-FR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" pitchFamily="18" charset="0"/>
              </a:rPr>
              <a:t>N</a:t>
            </a:r>
            <a:r>
              <a:rPr lang="fr-FR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tombés hors du lac.</a:t>
            </a:r>
          </a:p>
        </p:txBody>
      </p:sp>
      <p:sp>
        <p:nvSpPr>
          <p:cNvPr id="17" name="Ellipse 16"/>
          <p:cNvSpPr/>
          <p:nvPr/>
        </p:nvSpPr>
        <p:spPr>
          <a:xfrm>
            <a:off x="1071538" y="442913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71538" y="478632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357290" y="4500570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928794" y="478632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428728" y="4929198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142976" y="5715016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714480" y="4500570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138338" y="549593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357290" y="5715016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428860" y="4572008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071670" y="514351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71538" y="5214950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1571604" y="478632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681138" y="503873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285852" y="5429264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714480" y="5357826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714480" y="5643578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357422" y="4929198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000232" y="4357694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357422" y="5715016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928794" y="5786454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357422" y="5286388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142976" y="5000636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2143108" y="4714884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1223938" y="458153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1000100" y="550070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214546" y="442913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1928794" y="5000636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5" name="Objet 44"/>
          <p:cNvGraphicFramePr>
            <a:graphicFrameLocks noChangeAspect="1"/>
          </p:cNvGraphicFramePr>
          <p:nvPr/>
        </p:nvGraphicFramePr>
        <p:xfrm>
          <a:off x="2714612" y="4786327"/>
          <a:ext cx="3992563" cy="714375"/>
        </p:xfrm>
        <a:graphic>
          <a:graphicData uri="http://schemas.openxmlformats.org/presentationml/2006/ole">
            <p:oleObj spid="_x0000_s25602" name="Equation" r:id="rId4" imgW="2412720" imgH="431640" progId="Equation.DSMT4">
              <p:embed/>
            </p:oleObj>
          </a:graphicData>
        </a:graphic>
      </p:graphicFrame>
      <p:sp>
        <p:nvSpPr>
          <p:cNvPr id="46" name="Ellipse 45"/>
          <p:cNvSpPr/>
          <p:nvPr/>
        </p:nvSpPr>
        <p:spPr>
          <a:xfrm>
            <a:off x="1500166" y="5143512"/>
            <a:ext cx="71438" cy="7143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928662" y="157161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Quiconque considère des méthodes arithmétiques pour produire des nombres aléatoires est, bien sûr, en train de commettre un </a:t>
            </a:r>
            <a:r>
              <a:rPr lang="fr-FR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péché.</a:t>
            </a:r>
            <a:endParaRPr lang="fr-FR" sz="2000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1305342"/>
            <a:ext cx="6429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endParaRPr lang="fr-FR" sz="66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28662" y="312376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génération de nombres aléatoires est trop importante pour être confiée au hasard.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596" y="2857496"/>
            <a:ext cx="6429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endParaRPr lang="fr-FR" sz="66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3636" y="2285992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Von Neumann.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2198" y="3857628"/>
            <a:ext cx="2011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R. </a:t>
            </a:r>
            <a:r>
              <a:rPr lang="fr-FR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Coveyou</a:t>
            </a:r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143240" y="3429000"/>
          <a:ext cx="2786083" cy="25003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4347"/>
                <a:gridCol w="1160868"/>
                <a:gridCol w="1160868"/>
              </a:tblGrid>
              <a:tr h="416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fr-FR" sz="20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r>
                        <a:rPr lang="fr-FR" sz="20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fr-FR" sz="20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r>
                        <a:rPr lang="fr-FR" sz="20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fr-FR" sz="20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</a:t>
                      </a:r>
                      <a:endParaRPr lang="fr-FR" sz="20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0</a:t>
                      </a:r>
                      <a:endParaRPr lang="fr-FR" sz="2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12</a:t>
                      </a:r>
                      <a:endParaRPr lang="fr-FR" sz="2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0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fr-FR" sz="2000" dirty="0"/>
                        <a:t>4</a:t>
                      </a:r>
                      <a:endParaRPr lang="fr-FR" sz="2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1</a:t>
                      </a:r>
                      <a:endParaRPr lang="fr-FR" sz="2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14</a:t>
                      </a:r>
                      <a:endParaRPr lang="fr-FR" sz="2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0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19</a:t>
                      </a:r>
                      <a:r>
                        <a:rPr lang="fr-FR" sz="2000" dirty="0"/>
                        <a:t>6</a:t>
                      </a:r>
                      <a:endParaRPr lang="fr-FR" sz="2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2</a:t>
                      </a:r>
                      <a:endParaRPr lang="fr-FR" sz="2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19</a:t>
                      </a:r>
                      <a:endParaRPr lang="fr-FR" sz="2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0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36</a:t>
                      </a:r>
                      <a:r>
                        <a:rPr lang="fr-FR" sz="2000" dirty="0"/>
                        <a:t>1</a:t>
                      </a:r>
                      <a:endParaRPr lang="fr-FR" sz="2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3</a:t>
                      </a:r>
                      <a:endParaRPr lang="fr-FR" sz="2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36</a:t>
                      </a:r>
                      <a:endParaRPr lang="fr-FR" sz="2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1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fr-FR" sz="2000" dirty="0"/>
                        <a:t>6</a:t>
                      </a:r>
                      <a:endParaRPr lang="fr-FR" sz="2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4</a:t>
                      </a:r>
                      <a:endParaRPr lang="fr-FR" sz="2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…</a:t>
                      </a:r>
                      <a:endParaRPr lang="fr-FR" sz="20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…</a:t>
                      </a:r>
                      <a:endParaRPr lang="fr-FR" sz="2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71472" y="1327366"/>
            <a:ext cx="885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Sélectionner un nombre à 2k chiffres.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Elever le nombre au carré.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Extraire 2k chiffres au milieu du résultat obtenu.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Réitérer l’opération avec le nombre obtenu.</a:t>
            </a:r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464400"/>
            <a:ext cx="7429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Carre </a:t>
            </a:r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Median</a:t>
            </a:r>
            <a:endParaRPr lang="fr-FR" sz="3600" b="1" cap="all" dirty="0">
              <a:ln w="0"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571472" y="928670"/>
            <a:ext cx="857252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57950" y="906645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464400"/>
            <a:ext cx="8643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Generateurs</a:t>
            </a:r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 A congruence </a:t>
            </a:r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lineaire</a:t>
            </a:r>
            <a:endParaRPr lang="fr-FR" sz="3600" b="1" cap="all" dirty="0">
              <a:ln w="0"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71472" y="928670"/>
            <a:ext cx="857252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071538" y="3500438"/>
            <a:ext cx="7000924" cy="1143008"/>
            <a:chOff x="1085826" y="3214686"/>
            <a:chExt cx="7000924" cy="1143008"/>
          </a:xfrm>
        </p:grpSpPr>
        <p:sp>
          <p:nvSpPr>
            <p:cNvPr id="10" name="Rectangle 9"/>
            <p:cNvSpPr/>
            <p:nvPr/>
          </p:nvSpPr>
          <p:spPr>
            <a:xfrm>
              <a:off x="3286116" y="3214686"/>
              <a:ext cx="2286016" cy="114300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Générateur</a:t>
              </a:r>
              <a:endParaRPr lang="fr-FR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11" name="Connecteur droit avec flèche 10"/>
            <p:cNvCxnSpPr>
              <a:endCxn id="10" idx="1"/>
            </p:cNvCxnSpPr>
            <p:nvPr/>
          </p:nvCxnSpPr>
          <p:spPr>
            <a:xfrm>
              <a:off x="1914507" y="3786190"/>
              <a:ext cx="1371610" cy="2541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>
              <a:stCxn id="10" idx="3"/>
            </p:cNvCxnSpPr>
            <p:nvPr/>
          </p:nvCxnSpPr>
          <p:spPr>
            <a:xfrm>
              <a:off x="5572132" y="3786190"/>
              <a:ext cx="2514618" cy="2541"/>
            </a:xfrm>
            <a:prstGeom prst="straightConnector1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Forme 12"/>
            <p:cNvCxnSpPr>
              <a:stCxn id="10" idx="3"/>
              <a:endCxn id="10" idx="1"/>
            </p:cNvCxnSpPr>
            <p:nvPr/>
          </p:nvCxnSpPr>
          <p:spPr>
            <a:xfrm flipH="1">
              <a:off x="3286116" y="3786190"/>
              <a:ext cx="2286016" cy="2541"/>
            </a:xfrm>
            <a:prstGeom prst="bentConnector5">
              <a:avLst>
                <a:gd name="adj1" fmla="val -77023"/>
                <a:gd name="adj2" fmla="val -44797369"/>
                <a:gd name="adj3" fmla="val 127907"/>
              </a:avLst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85826" y="3571876"/>
              <a:ext cx="171451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Graine</a:t>
              </a:r>
              <a:endParaRPr lang="fr-FR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586420" y="3429000"/>
              <a:ext cx="1714512" cy="590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Xn</a:t>
              </a:r>
              <a:r>
                <a:rPr lang="fr-FR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+1</a:t>
              </a:r>
              <a:endParaRPr lang="fr-FR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85786" y="1500174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L’état suivant du générateur dépend de l’état précédent</a:t>
            </a:r>
          </a:p>
          <a:p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L’état initial est appelé « graine »</a:t>
            </a:r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8662" y="5143512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graine doit être choisie judicieusement</a:t>
            </a:r>
          </a:p>
          <a:p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même graine produit une même séquence</a:t>
            </a:r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7950" y="906645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464400"/>
            <a:ext cx="8643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Generateurs</a:t>
            </a:r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 A congruence </a:t>
            </a:r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lineaire</a:t>
            </a:r>
            <a:endParaRPr lang="fr-FR" sz="3600" b="1" cap="all" dirty="0">
              <a:ln w="0"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71472" y="928670"/>
            <a:ext cx="857252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2214546" y="2285992"/>
          <a:ext cx="4748813" cy="706435"/>
        </p:xfrm>
        <a:graphic>
          <a:graphicData uri="http://schemas.openxmlformats.org/presentationml/2006/ole">
            <p:oleObj spid="_x0000_s22530" name="Equation" r:id="rId4" imgW="1536480" imgH="228600" progId="Equation.DSMT4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0" y="18573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Forme générale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-71470" y="2214554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3071810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2705100" y="3641730"/>
          <a:ext cx="3767138" cy="706437"/>
        </p:xfrm>
        <a:graphic>
          <a:graphicData uri="http://schemas.openxmlformats.org/presentationml/2006/ole">
            <p:oleObj spid="_x0000_s22531" name="Equation" r:id="rId5" imgW="1218960" imgH="228600" progId="Equation.DSMT4">
              <p:embed/>
            </p:oleObj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0" y="321468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Forme multiplicative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-71470" y="3570288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0" y="4427544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2214563" y="4999033"/>
          <a:ext cx="4748212" cy="706437"/>
        </p:xfrm>
        <a:graphic>
          <a:graphicData uri="http://schemas.openxmlformats.org/presentationml/2006/ole">
            <p:oleObj spid="_x0000_s22532" name="Equation" r:id="rId6" imgW="1536480" imgH="228600" progId="Equation.DSMT4">
              <p:embed/>
            </p:oleObj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0" y="45720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Fibonacci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-71470" y="4927610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0" y="5784866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57950" y="906645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464400"/>
            <a:ext cx="8643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Generateurs</a:t>
            </a:r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 A congruence </a:t>
            </a:r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lineaire</a:t>
            </a:r>
            <a:endParaRPr lang="fr-FR" sz="3600" b="1" cap="all" dirty="0">
              <a:ln w="0"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71472" y="928670"/>
            <a:ext cx="857252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1528763" y="2927359"/>
          <a:ext cx="6121400" cy="706437"/>
        </p:xfrm>
        <a:graphic>
          <a:graphicData uri="http://schemas.openxmlformats.org/presentationml/2006/ole">
            <p:oleObj spid="_x0000_s23554" name="Equation" r:id="rId4" imgW="1981080" imgH="228600" progId="Equation.DSMT4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0" y="25003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Forme additive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-71470" y="2855908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3713164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4122764" y="4213230"/>
          <a:ext cx="4949830" cy="2117764"/>
        </p:xfrm>
        <a:graphic>
          <a:graphicData uri="http://schemas.openxmlformats.org/presentationml/2006/ole">
            <p:oleObj spid="_x0000_s23555" name="Equation" r:id="rId5" imgW="2730240" imgH="1168200" progId="Equation.DSMT4">
              <p:embed/>
            </p:oleObj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0" y="38560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GFSR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-71470" y="4211642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0" y="6356370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8115300" y="3070222"/>
          <a:ext cx="1028700" cy="320675"/>
        </p:xfrm>
        <a:graphic>
          <a:graphicData uri="http://schemas.openxmlformats.org/presentationml/2006/ole">
            <p:oleObj spid="_x0000_s23556" name="Equation" r:id="rId6" imgW="571320" imgH="177480" progId="Equation.DSMT4">
              <p:embed/>
            </p:oleObj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8429652" y="5929330"/>
          <a:ext cx="639763" cy="320675"/>
        </p:xfrm>
        <a:graphic>
          <a:graphicData uri="http://schemas.openxmlformats.org/presentationml/2006/ole">
            <p:oleObj spid="_x0000_s23557" name="Equation" r:id="rId7" imgW="355320" imgH="177480" progId="Equation.DSMT4">
              <p:embed/>
            </p:oleObj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/>
        </p:nvGraphicFramePr>
        <p:xfrm>
          <a:off x="-1" y="4427544"/>
          <a:ext cx="3589760" cy="1643074"/>
        </p:xfrm>
        <a:graphic>
          <a:graphicData uri="http://schemas.openxmlformats.org/presentationml/2006/ole">
            <p:oleObj spid="_x0000_s23558" name="Equation" r:id="rId8" imgW="2552400" imgH="1168200" progId="Equation.DSMT4">
              <p:embed/>
            </p:oleObj>
          </a:graphicData>
        </a:graphic>
      </p:graphicFrame>
      <p:sp>
        <p:nvSpPr>
          <p:cNvPr id="21" name="Flèche droite 20"/>
          <p:cNvSpPr/>
          <p:nvPr/>
        </p:nvSpPr>
        <p:spPr>
          <a:xfrm>
            <a:off x="3643306" y="4956296"/>
            <a:ext cx="428628" cy="5715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1155700" y="1570018"/>
          <a:ext cx="6867525" cy="706438"/>
        </p:xfrm>
        <a:graphic>
          <a:graphicData uri="http://schemas.openxmlformats.org/presentationml/2006/ole">
            <p:oleObj spid="_x0000_s23559" name="Equation" r:id="rId9" imgW="2222280" imgH="228600" progId="Equation.DSMT4">
              <p:embed/>
            </p:oleObj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0" y="11429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Tausworthe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-71470" y="1498586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0" y="2355842"/>
            <a:ext cx="928690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t 25"/>
          <p:cNvGraphicFramePr>
            <a:graphicFrameLocks noChangeAspect="1"/>
          </p:cNvGraphicFramePr>
          <p:nvPr/>
        </p:nvGraphicFramePr>
        <p:xfrm>
          <a:off x="8429652" y="1751002"/>
          <a:ext cx="641352" cy="320676"/>
        </p:xfrm>
        <a:graphic>
          <a:graphicData uri="http://schemas.openxmlformats.org/presentationml/2006/ole">
            <p:oleObj spid="_x0000_s23560" name="Equation" r:id="rId10" imgW="355320" imgH="177480" progId="Equation.DSMT4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6357950" y="906645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00034" y="464400"/>
            <a:ext cx="8643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Generateurs</a:t>
            </a:r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 A congruence </a:t>
            </a:r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lineaire</a:t>
            </a:r>
            <a:endParaRPr lang="fr-FR" sz="3600" b="1" cap="all" dirty="0">
              <a:ln w="0"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57322" y="1901129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Rapidité de calcul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Aléatoire de qualité suffisante pour applications classiques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Période élevée</a:t>
            </a:r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57322" y="4687211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Polynôme caractéristique pouvant être retrouvé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Distribution mauvaise si les caractéristiques     sont mal définies</a:t>
            </a:r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00132" y="1329625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Avantages</a:t>
            </a:r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071602" y="1828103"/>
            <a:ext cx="8358182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00132" y="4187145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Désavantages</a:t>
            </a:r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071602" y="4685623"/>
            <a:ext cx="8358182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3517900" y="2451100"/>
          <a:ext cx="914400" cy="198438"/>
        </p:xfrm>
        <a:graphic>
          <a:graphicData uri="http://schemas.openxmlformats.org/presentationml/2006/ole">
            <p:oleObj spid="_x0000_s24578" name="Equation" r:id="rId4" imgW="914400" imgH="198720" progId="Equation.DSMT4">
              <p:embed/>
            </p:oleObj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571472" y="928670"/>
            <a:ext cx="857252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7950" y="906645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00034" y="464400"/>
            <a:ext cx="8643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Generateurs</a:t>
            </a:r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 CRYPTOGRAPHIQUES</a:t>
            </a:r>
            <a:endParaRPr lang="fr-FR" sz="3600" b="1" cap="all" dirty="0">
              <a:ln w="0"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71472" y="928670"/>
            <a:ext cx="857252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57950" y="906645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fr-FR" sz="4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Fonctions dites de « sens unique »</a:t>
            </a:r>
          </a:p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</a:t>
            </a:r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btention </a:t>
            </a: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 l'image de x à partir de x </a:t>
            </a:r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très simple</a:t>
            </a:r>
          </a:p>
          <a:p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Rechercher x </a:t>
            </a: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à partir de l'image de </a:t>
            </a:r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x difficile</a:t>
            </a:r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ou </a:t>
            </a:r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trop complexe</a:t>
            </a:r>
            <a:endParaRPr lang="fr-FR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597025" y="1857375"/>
          <a:ext cx="6005513" cy="1214438"/>
        </p:xfrm>
        <a:graphic>
          <a:graphicData uri="http://schemas.openxmlformats.org/presentationml/2006/ole">
            <p:oleObj spid="_x0000_s27650" name="Equation" r:id="rId4" imgW="1130040" imgH="228600" progId="Equation.DSMT4">
              <p:embed/>
            </p:oleObj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786050" y="3500438"/>
          <a:ext cx="3165250" cy="857256"/>
        </p:xfrm>
        <a:graphic>
          <a:graphicData uri="http://schemas.openxmlformats.org/presentationml/2006/ole">
            <p:oleObj spid="_x0000_s27651" name="Equation" r:id="rId5" imgW="609480" imgH="164880" progId="Equation.DSMT4">
              <p:embed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766763" y="4643438"/>
          <a:ext cx="3275012" cy="920750"/>
        </p:xfrm>
        <a:graphic>
          <a:graphicData uri="http://schemas.openxmlformats.org/presentationml/2006/ole">
            <p:oleObj spid="_x0000_s27652" name="Equation" r:id="rId6" imgW="812520" imgH="228600" progId="Equation.DSMT4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954588" y="4572000"/>
          <a:ext cx="3303587" cy="928688"/>
        </p:xfrm>
        <a:graphic>
          <a:graphicData uri="http://schemas.openxmlformats.org/presentationml/2006/ole">
            <p:oleObj spid="_x0000_s27653" name="Equation" r:id="rId7" imgW="812520" imgH="228600" progId="Equation.DSMT4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143372" y="4729323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et</a:t>
            </a:r>
            <a:endParaRPr lang="fr-FR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00034" y="464400"/>
            <a:ext cx="86439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Blum </a:t>
            </a:r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blum</a:t>
            </a:r>
            <a:r>
              <a:rPr lang="fr-FR" sz="3600" b="1" cap="all" dirty="0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 </a:t>
            </a:r>
            <a:r>
              <a:rPr lang="fr-FR" sz="3600" b="1" cap="all" dirty="0" err="1" smtClean="0">
                <a:ln w="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Cordia New" pitchFamily="34" charset="-34"/>
              </a:rPr>
              <a:t>shub</a:t>
            </a:r>
            <a:endParaRPr lang="fr-FR" sz="3600" b="1" cap="all" dirty="0">
              <a:ln w="0"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Cordia New" pitchFamily="34" charset="-34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571472" y="928670"/>
            <a:ext cx="8572528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57950" y="906645"/>
            <a:ext cx="300039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BAYLE Pierre Louis - BILLET Benjamin</a:t>
            </a:r>
            <a:endParaRPr lang="fr-FR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330</Words>
  <Application>Microsoft Office PowerPoint</Application>
  <PresentationFormat>Affichage à l'écran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Thème Office</vt:lpstr>
      <vt:lpstr>Equation</vt:lpstr>
      <vt:lpstr>Visio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BILLET</dc:creator>
  <cp:lastModifiedBy>Benjamin BILLET</cp:lastModifiedBy>
  <cp:revision>109</cp:revision>
  <dcterms:created xsi:type="dcterms:W3CDTF">2010-05-24T08:20:24Z</dcterms:created>
  <dcterms:modified xsi:type="dcterms:W3CDTF">2010-05-25T14:17:20Z</dcterms:modified>
</cp:coreProperties>
</file>