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7"/>
  </p:notesMasterIdLst>
  <p:sldIdLst>
    <p:sldId id="256" r:id="rId2"/>
    <p:sldId id="257" r:id="rId3"/>
    <p:sldId id="274" r:id="rId4"/>
    <p:sldId id="275" r:id="rId5"/>
    <p:sldId id="276" r:id="rId6"/>
    <p:sldId id="277" r:id="rId7"/>
    <p:sldId id="270" r:id="rId8"/>
    <p:sldId id="271" r:id="rId9"/>
    <p:sldId id="279" r:id="rId10"/>
    <p:sldId id="292" r:id="rId11"/>
    <p:sldId id="272" r:id="rId12"/>
    <p:sldId id="258" r:id="rId13"/>
    <p:sldId id="262" r:id="rId14"/>
    <p:sldId id="281" r:id="rId15"/>
    <p:sldId id="282" r:id="rId16"/>
    <p:sldId id="285" r:id="rId17"/>
    <p:sldId id="284" r:id="rId18"/>
    <p:sldId id="286" r:id="rId19"/>
    <p:sldId id="287" r:id="rId20"/>
    <p:sldId id="288" r:id="rId21"/>
    <p:sldId id="289" r:id="rId22"/>
    <p:sldId id="290" r:id="rId23"/>
    <p:sldId id="283" r:id="rId24"/>
    <p:sldId id="293" r:id="rId25"/>
    <p:sldId id="294" r:id="rId26"/>
    <p:sldId id="295" r:id="rId27"/>
    <p:sldId id="296" r:id="rId28"/>
    <p:sldId id="297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8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3" r:id="rId46"/>
    <p:sldId id="324" r:id="rId47"/>
    <p:sldId id="325" r:id="rId48"/>
    <p:sldId id="326" r:id="rId49"/>
    <p:sldId id="327" r:id="rId50"/>
    <p:sldId id="269" r:id="rId51"/>
    <p:sldId id="320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5" r:id="rId68"/>
    <p:sldId id="328" r:id="rId69"/>
    <p:sldId id="346" r:id="rId70"/>
    <p:sldId id="362" r:id="rId71"/>
    <p:sldId id="347" r:id="rId72"/>
    <p:sldId id="348" r:id="rId73"/>
    <p:sldId id="357" r:id="rId74"/>
    <p:sldId id="349" r:id="rId75"/>
    <p:sldId id="322" r:id="rId76"/>
    <p:sldId id="309" r:id="rId77"/>
    <p:sldId id="359" r:id="rId78"/>
    <p:sldId id="360" r:id="rId79"/>
    <p:sldId id="361" r:id="rId80"/>
    <p:sldId id="365" r:id="rId81"/>
    <p:sldId id="366" r:id="rId82"/>
    <p:sldId id="363" r:id="rId83"/>
    <p:sldId id="364" r:id="rId84"/>
    <p:sldId id="263" r:id="rId85"/>
    <p:sldId id="264" r:id="rId8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4" autoAdjust="0"/>
    <p:restoredTop sz="93964" autoAdjust="0"/>
  </p:normalViewPr>
  <p:slideViewPr>
    <p:cSldViewPr snapToGrid="0">
      <p:cViewPr>
        <p:scale>
          <a:sx n="125" d="100"/>
          <a:sy n="125" d="100"/>
        </p:scale>
        <p:origin x="-78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07-346B-46D6-BA46-0BB328423BB4}" type="datetimeFigureOut">
              <a:rPr lang="fr-FR" smtClean="0"/>
              <a:pPr/>
              <a:t>14/02/2014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CB264-71E5-4862-9796-9D5145E9E4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52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://avivreleblog.files.wordpress.com/2012/03/versailles-2009-180x300-c2a9-jean-franc3a7ois-rauzier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112"/>
          <a:stretch/>
        </p:blipFill>
        <p:spPr bwMode="auto">
          <a:xfrm>
            <a:off x="0" y="102687"/>
            <a:ext cx="9144000" cy="483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429309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75656" y="5445224"/>
            <a:ext cx="6400800" cy="9048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449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3" descr="C:\Users\bbillet\Downloads\INRIA-CORPO-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19" y="20356"/>
            <a:ext cx="1070377" cy="4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5"/>
          <p:cNvSpPr txBox="1"/>
          <p:nvPr userDrawn="1"/>
        </p:nvSpPr>
        <p:spPr>
          <a:xfrm>
            <a:off x="72008" y="72658"/>
            <a:ext cx="27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 smtClean="0"/>
              <a:t>Benjamin Billet </a:t>
            </a:r>
            <a:r>
              <a:rPr lang="fr-FR" sz="1300" dirty="0" smtClean="0"/>
              <a:t>(équipe ARLES)</a:t>
            </a:r>
            <a:endParaRPr lang="fr-FR" sz="1300" dirty="0"/>
          </a:p>
        </p:txBody>
      </p:sp>
      <p:sp>
        <p:nvSpPr>
          <p:cNvPr id="14" name="ZoneTexte 6"/>
          <p:cNvSpPr txBox="1"/>
          <p:nvPr userDrawn="1"/>
        </p:nvSpPr>
        <p:spPr>
          <a:xfrm>
            <a:off x="3419872" y="57268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Fête de la science 2012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6441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34B20-6E98-4BF6-9DBD-4959DAD891F2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5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398D8-3914-4D36-9FB0-7088808D2FEF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62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82A0-7837-4318-8B0C-8D9456B982BE}" type="datetime1">
              <a:rPr lang="fr-FR" smtClean="0"/>
              <a:pPr/>
              <a:t>14/02/2014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70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16E1-E98D-4541-8848-0B5485C8122E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2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856F-9576-443D-8B3B-6919AD6BAC04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45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4AF6-03C9-49E8-8146-5727A1B17C13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5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C4D86-215B-4D01-80E8-111EEC2BAF71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90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240E-1A7E-484E-BA3B-5CC219B498B8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94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0B3A-738C-43C7-8DFE-6243F19709AB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33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5812-6AAF-4F23-906C-A7E052F19992}" type="datetime1">
              <a:rPr lang="fr-FR" smtClean="0"/>
              <a:pPr/>
              <a:t>14/02/2014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66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avivreleblog.files.wordpress.com/2012/03/versailles-2009-180x300-c2a9-jean-franc3a7ois-rauzier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0" b="15819"/>
          <a:stretch/>
        </p:blipFill>
        <p:spPr bwMode="auto">
          <a:xfrm>
            <a:off x="0" y="5881774"/>
            <a:ext cx="9144000" cy="9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0932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4968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1561E6-8DE9-40C8-AB61-42B5FB9E1BA9}" type="datetime1">
              <a:rPr lang="fr-FR" smtClean="0"/>
              <a:pPr/>
              <a:t>14/02/2014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4F6EE032-5DEA-4664-A31D-E6826482ED8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79512" y="616530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Billet</a:t>
            </a:r>
          </a:p>
          <a:p>
            <a:r>
              <a:rPr lang="fr-FR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Inria</a:t>
            </a:r>
            <a:r>
              <a:rPr lang="fr-F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ARLES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987824" y="630932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Fête de la science 2012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59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3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10" Type="http://schemas.openxmlformats.org/officeDocument/2006/relationships/image" Target="../media/image320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330.pn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15" Type="http://schemas.openxmlformats.org/officeDocument/2006/relationships/image" Target="../media/image36.png"/><Relationship Id="rId10" Type="http://schemas.openxmlformats.org/officeDocument/2006/relationships/image" Target="../media/image320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4.wdp"/><Relationship Id="rId4" Type="http://schemas.openxmlformats.org/officeDocument/2006/relationships/image" Target="../media/image83.png"/><Relationship Id="rId9" Type="http://schemas.microsoft.com/office/2007/relationships/hdphoto" Target="../media/hdphoto6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4365104"/>
            <a:ext cx="8640960" cy="1470025"/>
          </a:xfrm>
        </p:spPr>
        <p:txBody>
          <a:bodyPr/>
          <a:lstStyle/>
          <a:p>
            <a:pPr algn="ctr"/>
            <a:r>
              <a:rPr lang="fr-FR" dirty="0" smtClean="0"/>
              <a:t>Synthèse procédurale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5661248"/>
            <a:ext cx="6984776" cy="904875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Génération automatique </a:t>
            </a:r>
          </a:p>
          <a:p>
            <a:r>
              <a:rPr lang="fr-FR" dirty="0" smtClean="0"/>
              <a:t>appliquée au </a:t>
            </a:r>
            <a:r>
              <a:rPr lang="fr-FR" dirty="0" err="1" smtClean="0"/>
              <a:t>level</a:t>
            </a:r>
            <a:r>
              <a:rPr lang="fr-FR" dirty="0" smtClean="0"/>
              <a:t> design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8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Construire un environnement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Géographie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Biomes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Végétation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Topologie des cités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Bâtiments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Intérieurs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8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Construire un environnement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02980" cy="496855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Deux grandes approches : </a:t>
            </a:r>
          </a:p>
          <a:p>
            <a:r>
              <a:rPr lang="fr-FR" dirty="0"/>
              <a:t>Ontogénétique : reproduction d’un mécanisme.</a:t>
            </a:r>
          </a:p>
          <a:p>
            <a:pPr lvl="1"/>
            <a:r>
              <a:rPr lang="fr-FR" dirty="0"/>
              <a:t>Lent.</a:t>
            </a:r>
          </a:p>
          <a:p>
            <a:pPr lvl="1"/>
            <a:r>
              <a:rPr lang="fr-FR" dirty="0"/>
              <a:t>Réaliste</a:t>
            </a:r>
            <a:r>
              <a:rPr lang="fr-FR" dirty="0" smtClean="0"/>
              <a:t>.</a:t>
            </a:r>
          </a:p>
          <a:p>
            <a:r>
              <a:rPr lang="fr-FR" dirty="0" smtClean="0"/>
              <a:t>Téléologique : </a:t>
            </a:r>
            <a:r>
              <a:rPr lang="fr-FR" dirty="0"/>
              <a:t>imitation d’un </a:t>
            </a:r>
            <a:r>
              <a:rPr lang="fr-FR" dirty="0" smtClean="0"/>
              <a:t>mécanisme.</a:t>
            </a:r>
          </a:p>
          <a:p>
            <a:pPr lvl="1"/>
            <a:r>
              <a:rPr lang="fr-FR" dirty="0" smtClean="0"/>
              <a:t>Rapide.</a:t>
            </a:r>
          </a:p>
          <a:p>
            <a:pPr lvl="1"/>
            <a:r>
              <a:rPr lang="fr-FR" dirty="0" smtClean="0"/>
              <a:t>Approximatif.</a:t>
            </a:r>
          </a:p>
          <a:p>
            <a:pPr lvl="1"/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Planète : Faire du bruit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026" name="Picture 2" descr="http://upload.wikimedia.org/wikipedia/commons/5/57/Height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78" y="1817687"/>
            <a:ext cx="2447925" cy="244792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739815" y="1475492"/>
            <a:ext cx="1129412" cy="3114928"/>
            <a:chOff x="3739815" y="1475492"/>
            <a:chExt cx="1129412" cy="3114928"/>
          </a:xfrm>
        </p:grpSpPr>
        <p:pic>
          <p:nvPicPr>
            <p:cNvPr id="1034" name="Picture 10" descr="http://dpt-info.u-strasbg.fr/~cronse/TSATI/TD1/grey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26812" y="2902570"/>
              <a:ext cx="2438400" cy="27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3739815" y="4221088"/>
              <a:ext cx="1012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0 mètres</a:t>
              </a:r>
              <a:endParaRPr lang="fr-FR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739815" y="1475492"/>
              <a:ext cx="1129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 mètres</a:t>
              </a:r>
              <a:endParaRPr lang="fr-FR" dirty="0"/>
            </a:p>
          </p:txBody>
        </p:sp>
      </p:grpSp>
      <p:pic>
        <p:nvPicPr>
          <p:cNvPr id="23" name="Picture 4" descr="http://upload.wikimedia.org/wikipedia/commons/2/2f/Heightmap_rende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5170"/>
            <a:ext cx="3807885" cy="24479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Planète </a:t>
            </a:r>
            <a:r>
              <a:rPr lang="fr-FR" dirty="0" smtClean="0"/>
              <a:t>: </a:t>
            </a:r>
            <a:r>
              <a:rPr lang="fr-FR" dirty="0"/>
              <a:t>Faire du bruit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26" name="Picture 2" descr="http://upload.wikimedia.org/wikipedia/commons/5/57/Height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78" y="1817687"/>
            <a:ext cx="2447925" cy="244792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pt-info.u-strasbg.fr/~cronse/TSATI/TD1/grey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6812" y="2902570"/>
            <a:ext cx="2438400" cy="2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739815" y="4221088"/>
            <a:ext cx="101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 mètres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739815" y="1475492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 mètres</a:t>
            </a:r>
            <a:endParaRPr lang="fr-FR" dirty="0"/>
          </a:p>
        </p:txBody>
      </p:sp>
      <p:pic>
        <p:nvPicPr>
          <p:cNvPr id="23" name="Picture 4" descr="http://upload.wikimedia.org/wikipedia/commons/2/2f/Heightmap_rende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5170"/>
            <a:ext cx="3807885" cy="24479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2412000" y="3284984"/>
            <a:ext cx="648072" cy="648072"/>
          </a:xfrm>
          <a:prstGeom prst="ellipse">
            <a:avLst/>
          </a:prstGeom>
          <a:solidFill>
            <a:schemeClr val="tx2">
              <a:alpha val="27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547950" y="3085860"/>
            <a:ext cx="648072" cy="648072"/>
          </a:xfrm>
          <a:prstGeom prst="ellipse">
            <a:avLst/>
          </a:prstGeom>
          <a:solidFill>
            <a:schemeClr val="tx2">
              <a:alpha val="27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979712" y="1700808"/>
            <a:ext cx="648072" cy="648072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156176" y="1864080"/>
            <a:ext cx="648072" cy="648072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7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Planète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Deux grandes familles de mécanismes : </a:t>
            </a:r>
          </a:p>
          <a:p>
            <a:r>
              <a:rPr lang="fr-FR" dirty="0" smtClean="0"/>
              <a:t>Statique : construit une géographie dans son intégralité.</a:t>
            </a:r>
          </a:p>
          <a:p>
            <a:pPr lvl="1"/>
            <a:r>
              <a:rPr lang="fr-FR" dirty="0"/>
              <a:t>Plus </a:t>
            </a:r>
            <a:r>
              <a:rPr lang="fr-FR" dirty="0" smtClean="0"/>
              <a:t>simple.</a:t>
            </a:r>
          </a:p>
          <a:p>
            <a:r>
              <a:rPr lang="fr-FR" dirty="0" smtClean="0"/>
              <a:t>Dynamique : construit </a:t>
            </a:r>
            <a:r>
              <a:rPr lang="fr-FR" dirty="0"/>
              <a:t>une géographie par </a:t>
            </a:r>
            <a:r>
              <a:rPr lang="fr-FR" dirty="0" smtClean="0"/>
              <a:t>morceaux.</a:t>
            </a:r>
          </a:p>
          <a:p>
            <a:pPr lvl="1"/>
            <a:r>
              <a:rPr lang="fr-FR" dirty="0"/>
              <a:t>Plus </a:t>
            </a:r>
            <a:r>
              <a:rPr lang="fr-FR" dirty="0" smtClean="0"/>
              <a:t>performant.</a:t>
            </a:r>
            <a:endParaRPr lang="fr-FR" dirty="0"/>
          </a:p>
          <a:p>
            <a:pPr lvl="1"/>
            <a:r>
              <a:rPr lang="fr-FR" dirty="0"/>
              <a:t>Extensible.</a:t>
            </a:r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3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31840" y="1988840"/>
            <a:ext cx="2592288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31840" y="1988840"/>
            <a:ext cx="2592288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924969" y="1781969"/>
            <a:ext cx="413742" cy="413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0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526410" y="1791122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924969" y="4437112"/>
            <a:ext cx="413742" cy="4137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9886" y="4437112"/>
            <a:ext cx="413742" cy="4137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31840" y="1988840"/>
            <a:ext cx="2592288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924969" y="1781969"/>
            <a:ext cx="413742" cy="413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0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9886" y="4437112"/>
            <a:ext cx="413742" cy="4137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427984" y="1781969"/>
            <a:ext cx="0" cy="294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924969" y="3316411"/>
            <a:ext cx="30151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5526410" y="1791122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2924969" y="4437112"/>
            <a:ext cx="413742" cy="4137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31840" y="1988840"/>
            <a:ext cx="2592288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924969" y="1781969"/>
            <a:ext cx="413742" cy="413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0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9886" y="4437112"/>
            <a:ext cx="413742" cy="4137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427984" y="1781969"/>
            <a:ext cx="0" cy="28620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924969" y="3316411"/>
            <a:ext cx="30151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4221113" y="1781969"/>
            <a:ext cx="413742" cy="4137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5526410" y="1791122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924969" y="4437112"/>
            <a:ext cx="413742" cy="4137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924969" y="3109540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21113" y="4437112"/>
            <a:ext cx="413742" cy="4137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Ellipse 17"/>
          <p:cNvSpPr/>
          <p:nvPr/>
        </p:nvSpPr>
        <p:spPr>
          <a:xfrm>
            <a:off x="5526410" y="3109540"/>
            <a:ext cx="413742" cy="4137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Ellipse 18"/>
          <p:cNvSpPr/>
          <p:nvPr/>
        </p:nvSpPr>
        <p:spPr>
          <a:xfrm>
            <a:off x="4221113" y="3109540"/>
            <a:ext cx="413742" cy="4137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3,5</a:t>
            </a:r>
            <a:endParaRPr lang="fr-FR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6050280" y="2942818"/>
                <a:ext cx="3063240" cy="67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/>
                            </a:rPr>
                            <m:t>1</m:t>
                          </m:r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5</m:t>
                          </m:r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6</m:t>
                          </m:r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fr-F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/>
                            </a:rPr>
                            <m:t>14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fr-FR" sz="2000" b="0" i="1" smtClean="0">
                          <a:latin typeface="Cambria Math"/>
                        </a:rPr>
                        <m:t>=3,5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280" y="2942818"/>
                <a:ext cx="3063240" cy="6748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1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31840" y="1988840"/>
            <a:ext cx="2592288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924969" y="1781969"/>
            <a:ext cx="413742" cy="4137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0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19886" y="4437112"/>
            <a:ext cx="413742" cy="4137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427984" y="1781969"/>
            <a:ext cx="0" cy="28620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924969" y="3316411"/>
            <a:ext cx="30151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4221113" y="1781969"/>
            <a:ext cx="413742" cy="4137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5526410" y="1791122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924969" y="4437112"/>
            <a:ext cx="413742" cy="4137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924969" y="3109540"/>
            <a:ext cx="413742" cy="4137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21113" y="4437112"/>
            <a:ext cx="413742" cy="4137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Ellipse 17"/>
          <p:cNvSpPr/>
          <p:nvPr/>
        </p:nvSpPr>
        <p:spPr>
          <a:xfrm>
            <a:off x="5526410" y="3109540"/>
            <a:ext cx="413742" cy="4137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Ellipse 18"/>
          <p:cNvSpPr/>
          <p:nvPr/>
        </p:nvSpPr>
        <p:spPr>
          <a:xfrm>
            <a:off x="4221113" y="3109540"/>
            <a:ext cx="413742" cy="4137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3,5</a:t>
            </a:r>
            <a:endParaRPr lang="fr-FR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064190" y="1946030"/>
            <a:ext cx="1435802" cy="1401512"/>
            <a:chOff x="3077369" y="1934369"/>
            <a:chExt cx="3015183" cy="2943175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580384" y="1934369"/>
              <a:ext cx="0" cy="29431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3077369" y="3468811"/>
              <a:ext cx="30151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4355976" y="1946030"/>
            <a:ext cx="1435802" cy="1401512"/>
            <a:chOff x="3077369" y="1934369"/>
            <a:chExt cx="3015183" cy="2943175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580384" y="1934369"/>
              <a:ext cx="0" cy="29431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3077369" y="3468811"/>
              <a:ext cx="30151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3064190" y="3242471"/>
            <a:ext cx="1435802" cy="1401512"/>
            <a:chOff x="3077369" y="1934369"/>
            <a:chExt cx="3015183" cy="2943175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580384" y="1934369"/>
              <a:ext cx="0" cy="29431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3077369" y="3468811"/>
              <a:ext cx="30151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4355976" y="3242471"/>
            <a:ext cx="1435802" cy="1401512"/>
            <a:chOff x="3077369" y="1934369"/>
            <a:chExt cx="3015183" cy="2943175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4580384" y="1934369"/>
              <a:ext cx="0" cy="29431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3077369" y="3468811"/>
              <a:ext cx="30151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16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39248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dirty="0" smtClean="0"/>
              <a:t>Synthèse procédurale </a:t>
            </a:r>
          </a:p>
          <a:p>
            <a:pPr marL="0" indent="0" algn="ctr">
              <a:buNone/>
            </a:pPr>
            <a:r>
              <a:rPr lang="fr-FR" dirty="0" smtClean="0"/>
              <a:t>= </a:t>
            </a:r>
          </a:p>
          <a:p>
            <a:pPr marL="0" indent="0" algn="ctr">
              <a:buNone/>
            </a:pPr>
            <a:r>
              <a:rPr lang="fr-FR" dirty="0" smtClean="0"/>
              <a:t>Construire du contenu en minimisant l’intervention humaine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8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méthode statique : Diamant-carré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2050" name="Picture 2" descr="http://upload.wikimedia.org/wikipedia/en/9/96/Plasmafractal.gif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/>
          <a:stretch/>
        </p:blipFill>
        <p:spPr bwMode="auto">
          <a:xfrm>
            <a:off x="2987824" y="1844824"/>
            <a:ext cx="3024336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Une méthode dynamique : Bruit fractal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195737" y="2852936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407732" y="2823319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6660233" y="2824389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=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539552" y="2196126"/>
            <a:ext cx="1532693" cy="2178270"/>
            <a:chOff x="539552" y="2196126"/>
            <a:chExt cx="1532693" cy="2178270"/>
          </a:xfrm>
        </p:grpSpPr>
        <p:pic>
          <p:nvPicPr>
            <p:cNvPr id="8205" name="Picture 13" descr="C:\Users\bbillet\Downloads\10694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"/>
            <a:stretch/>
          </p:blipFill>
          <p:spPr bwMode="auto">
            <a:xfrm>
              <a:off x="539552" y="2196126"/>
              <a:ext cx="1532693" cy="157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1102621" y="4005064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𝛼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621" y="4005064"/>
                  <a:ext cx="382412" cy="369332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e 4"/>
          <p:cNvGrpSpPr/>
          <p:nvPr/>
        </p:nvGrpSpPr>
        <p:grpSpPr>
          <a:xfrm>
            <a:off x="2627785" y="2293389"/>
            <a:ext cx="1574225" cy="2081007"/>
            <a:chOff x="2627785" y="2293389"/>
            <a:chExt cx="1574225" cy="2081007"/>
          </a:xfrm>
        </p:grpSpPr>
        <p:pic>
          <p:nvPicPr>
            <p:cNvPr id="8206" name="Picture 14" descr="C:\Users\bbillet\Downloads\106946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71" t="2832"/>
            <a:stretch/>
          </p:blipFill>
          <p:spPr bwMode="auto">
            <a:xfrm>
              <a:off x="2627785" y="2293389"/>
              <a:ext cx="1574225" cy="150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/>
                <p:cNvSpPr txBox="1"/>
                <p:nvPr/>
              </p:nvSpPr>
              <p:spPr>
                <a:xfrm>
                  <a:off x="3223691" y="4005064"/>
                  <a:ext cx="3840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" name="ZoneTexte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3691" y="4005064"/>
                  <a:ext cx="384016" cy="369332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e 5"/>
          <p:cNvGrpSpPr/>
          <p:nvPr/>
        </p:nvGrpSpPr>
        <p:grpSpPr>
          <a:xfrm>
            <a:off x="4860033" y="2289885"/>
            <a:ext cx="1542616" cy="2012503"/>
            <a:chOff x="4860033" y="2289885"/>
            <a:chExt cx="1542616" cy="2012503"/>
          </a:xfrm>
        </p:grpSpPr>
        <p:pic>
          <p:nvPicPr>
            <p:cNvPr id="8208" name="Picture 16" descr="C:\Users\bbillet\Downloads\106948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2289885"/>
              <a:ext cx="1542616" cy="154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/>
                <p:cNvSpPr txBox="1"/>
                <p:nvPr/>
              </p:nvSpPr>
              <p:spPr>
                <a:xfrm>
                  <a:off x="5440135" y="3933056"/>
                  <a:ext cx="365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𝛾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ZoneTexte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135" y="3933056"/>
                  <a:ext cx="365613" cy="369332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e 6"/>
          <p:cNvGrpSpPr/>
          <p:nvPr/>
        </p:nvGrpSpPr>
        <p:grpSpPr>
          <a:xfrm>
            <a:off x="7092281" y="2276871"/>
            <a:ext cx="1584177" cy="2097525"/>
            <a:chOff x="7092281" y="2276871"/>
            <a:chExt cx="1584177" cy="2097525"/>
          </a:xfrm>
        </p:grpSpPr>
        <p:pic>
          <p:nvPicPr>
            <p:cNvPr id="8209" name="Picture 17" descr="C:\Users\bbillet\Downloads\106950.png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1" y="2276871"/>
              <a:ext cx="1584177" cy="158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/>
                <p:cNvSpPr txBox="1"/>
                <p:nvPr/>
              </p:nvSpPr>
              <p:spPr>
                <a:xfrm>
                  <a:off x="7701562" y="4005064"/>
                  <a:ext cx="3700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𝛿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3" name="ZoneTexte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562" y="4005064"/>
                  <a:ext cx="370037" cy="369332"/>
                </a:xfrm>
                <a:prstGeom prst="rect">
                  <a:avLst/>
                </a:prstGeom>
                <a:blipFill rotWithShape="1">
                  <a:blip r:embed="rId1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986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/>
          <p:cNvSpPr txBox="1"/>
          <p:nvPr/>
        </p:nvSpPr>
        <p:spPr>
          <a:xfrm>
            <a:off x="2195737" y="2852936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407732" y="2823319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660233" y="2824389"/>
            <a:ext cx="3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=</a:t>
            </a:r>
            <a:endParaRPr lang="fr-FR" dirty="0"/>
          </a:p>
        </p:txBody>
      </p:sp>
      <p:grpSp>
        <p:nvGrpSpPr>
          <p:cNvPr id="45" name="Groupe 44"/>
          <p:cNvGrpSpPr/>
          <p:nvPr/>
        </p:nvGrpSpPr>
        <p:grpSpPr>
          <a:xfrm>
            <a:off x="539552" y="2196126"/>
            <a:ext cx="1532693" cy="2178270"/>
            <a:chOff x="539552" y="2196126"/>
            <a:chExt cx="1532693" cy="2178270"/>
          </a:xfrm>
        </p:grpSpPr>
        <p:pic>
          <p:nvPicPr>
            <p:cNvPr id="46" name="Picture 13" descr="C:\Users\bbillet\Downloads\10694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"/>
            <a:stretch/>
          </p:blipFill>
          <p:spPr bwMode="auto">
            <a:xfrm>
              <a:off x="539552" y="2196126"/>
              <a:ext cx="1532693" cy="157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>
                  <a:off x="1102621" y="4005064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𝛼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621" y="4005064"/>
                  <a:ext cx="382412" cy="369332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e 47"/>
          <p:cNvGrpSpPr/>
          <p:nvPr/>
        </p:nvGrpSpPr>
        <p:grpSpPr>
          <a:xfrm>
            <a:off x="2627785" y="2293389"/>
            <a:ext cx="1574225" cy="2081007"/>
            <a:chOff x="2627785" y="2293389"/>
            <a:chExt cx="1574225" cy="2081007"/>
          </a:xfrm>
        </p:grpSpPr>
        <p:pic>
          <p:nvPicPr>
            <p:cNvPr id="49" name="Picture 14" descr="C:\Users\bbillet\Downloads\106946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71" t="2832"/>
            <a:stretch/>
          </p:blipFill>
          <p:spPr bwMode="auto">
            <a:xfrm>
              <a:off x="2627785" y="2293389"/>
              <a:ext cx="1574225" cy="150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3223691" y="4005064"/>
                  <a:ext cx="3840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" name="ZoneTexte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3691" y="4005064"/>
                  <a:ext cx="384016" cy="369332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e 50"/>
          <p:cNvGrpSpPr/>
          <p:nvPr/>
        </p:nvGrpSpPr>
        <p:grpSpPr>
          <a:xfrm>
            <a:off x="4860033" y="2289885"/>
            <a:ext cx="1542616" cy="2012503"/>
            <a:chOff x="4860033" y="2289885"/>
            <a:chExt cx="1542616" cy="2012503"/>
          </a:xfrm>
        </p:grpSpPr>
        <p:pic>
          <p:nvPicPr>
            <p:cNvPr id="52" name="Picture 16" descr="C:\Users\bbillet\Downloads\106948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2289885"/>
              <a:ext cx="1542616" cy="154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>
                  <a:off x="5440135" y="3933056"/>
                  <a:ext cx="365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𝛾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ZoneTexte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135" y="3933056"/>
                  <a:ext cx="365613" cy="369332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e 53"/>
          <p:cNvGrpSpPr/>
          <p:nvPr/>
        </p:nvGrpSpPr>
        <p:grpSpPr>
          <a:xfrm>
            <a:off x="7092281" y="2276871"/>
            <a:ext cx="1584177" cy="2097525"/>
            <a:chOff x="7092281" y="2276871"/>
            <a:chExt cx="1584177" cy="2097525"/>
          </a:xfrm>
        </p:grpSpPr>
        <p:pic>
          <p:nvPicPr>
            <p:cNvPr id="55" name="Picture 17" descr="C:\Users\bbillet\Downloads\106950.png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1" y="2276871"/>
              <a:ext cx="1584177" cy="158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/>
                <p:cNvSpPr txBox="1"/>
                <p:nvPr/>
              </p:nvSpPr>
              <p:spPr>
                <a:xfrm>
                  <a:off x="7701562" y="4005064"/>
                  <a:ext cx="3700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/>
                          </a:rPr>
                          <m:t>𝛿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3" name="ZoneTexte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562" y="4005064"/>
                  <a:ext cx="370037" cy="369332"/>
                </a:xfrm>
                <a:prstGeom prst="rect">
                  <a:avLst/>
                </a:prstGeom>
                <a:blipFill rotWithShape="1">
                  <a:blip r:embed="rId1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Une méthode dynamique : Bruit fractal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5" name="Picture 2" descr="http://www.gamasutra.com/features/20010302/oneil_04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1302" r="4251" b="6020"/>
          <a:stretch/>
        </p:blipFill>
        <p:spPr bwMode="auto">
          <a:xfrm>
            <a:off x="395536" y="2198379"/>
            <a:ext cx="1693888" cy="163749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gamasutra.com/features/20010302/oneil_05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10779" r="3735" b="6195"/>
          <a:stretch/>
        </p:blipFill>
        <p:spPr bwMode="auto">
          <a:xfrm>
            <a:off x="2627784" y="2198378"/>
            <a:ext cx="1698642" cy="163749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gamasutra.com/features/20010302/oneil_06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0687" r="5321" b="5668"/>
          <a:stretch/>
        </p:blipFill>
        <p:spPr bwMode="auto">
          <a:xfrm>
            <a:off x="4860032" y="2198377"/>
            <a:ext cx="1635374" cy="163749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gamasutra.com/features/20010302/oneil_09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11159" r="4350" b="7055"/>
          <a:stretch/>
        </p:blipFill>
        <p:spPr bwMode="auto">
          <a:xfrm>
            <a:off x="7092280" y="2193746"/>
            <a:ext cx="1728192" cy="16673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5" name="ground-spac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.92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244" y="1124744"/>
            <a:ext cx="5058139" cy="3793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7952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Biome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249" name="Picture 9" descr="http://upload.wikimedia.org/wikipedia/commons/7/7b/Vegetation-no-lege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1" y="1284664"/>
            <a:ext cx="8388549" cy="44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1656184" cy="2451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7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Biome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5185"/>
            <a:ext cx="8280920" cy="51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Carte de </a:t>
            </a:r>
            <a:r>
              <a:rPr lang="fr-FR" dirty="0" err="1" smtClean="0"/>
              <a:t>Voronoï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15" name="voron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3688" y="1700808"/>
            <a:ext cx="5967974" cy="33828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47664" y="4962872"/>
            <a:ext cx="698477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308304" y="1106840"/>
            <a:ext cx="1152129" cy="391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763688" y="1708056"/>
            <a:ext cx="5544616" cy="325481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4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Carte de </a:t>
            </a:r>
            <a:r>
              <a:rPr lang="fr-FR" dirty="0" err="1" smtClean="0"/>
              <a:t>Voronoï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475656" y="4739600"/>
            <a:ext cx="698477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236296" y="1027584"/>
            <a:ext cx="1152129" cy="391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28" y="1700808"/>
            <a:ext cx="5534025" cy="315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7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aléatoire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345152" y="279968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71253" y="28340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664170" y="315307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03223" y="292696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777123" y="347208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530833" y="344232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677072" y="467106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529276" y="444496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881426" y="263920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981477" y="28340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50971" y="467106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761106" y="420718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003223" y="325648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224870" y="195785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003223" y="218699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591484" y="150565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2365383" y="194683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2365383" y="292696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2558024" y="3754983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365383" y="397776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591484" y="425847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103035" y="3843353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9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grille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43935" y="188182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030766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683183" y="18818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10693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01948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343934" y="247812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030765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83182" y="247812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710692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01947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343935" y="307425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030766" y="307426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683183" y="307426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710693" y="307426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401948" y="307426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343933" y="368202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30764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4683181" y="36820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710691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401946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343935" y="427824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030766" y="427824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683183" y="427824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710693" y="427824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401948" y="427824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8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48072"/>
          </a:xfrm>
        </p:spPr>
        <p:txBody>
          <a:bodyPr/>
          <a:lstStyle/>
          <a:p>
            <a:r>
              <a:rPr lang="fr-FR" dirty="0" smtClean="0"/>
              <a:t>Galaxies, planètes, terrains</a:t>
            </a:r>
            <a:endParaRPr lang="fr-FR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1"/>
            <a:ext cx="2336477" cy="1835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Picture 6" descr="http://2.bp.blogspot.com/_kwzYBTXYR4Q/Sfel_T_nnmI/AAAAAAAAAZI/NtTYQ6vK6k8/s400/galaxy_z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230" y="1556791"/>
            <a:ext cx="2447202" cy="1835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http://www.ericwilliamscg.com/offsite/procedural_plan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5988"/>
            <a:ext cx="2448272" cy="18362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grille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220072" y="189667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51920" y="204069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691794" y="18818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19304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10559" y="184482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220072" y="25447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3995936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91793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895663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71727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415943" y="307425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263815" y="29969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691794" y="3192823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823655" y="312081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399719" y="292494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292080" y="35730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39375" y="350100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4644008" y="36820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915816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347864" y="342900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271927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91807" y="407707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691794" y="43449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699792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687751" y="393305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3184458" y="405691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particule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220072" y="189667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51920" y="204069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691794" y="18818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19304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10559" y="184482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220072" y="25447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3995936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91793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895663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71727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415943" y="307425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263815" y="29969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691794" y="3192823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823655" y="312081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399719" y="292494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292080" y="35730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39375" y="350100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4644008" y="36820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915816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347864" y="342900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271927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91807" y="407707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691794" y="43449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699792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687751" y="393305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3184458" y="405691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3649419" y="2683324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417907" y="3774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932040" y="2057976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141316" y="3593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particule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222038" y="189667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53886" y="204069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693760" y="18818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21270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12525" y="184482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222038" y="25447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3997902" y="247812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93759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897629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73693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417909" y="307425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265781" y="29969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693760" y="3192823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825621" y="312081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401685" y="292494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294046" y="35730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41341" y="350100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4645974" y="36820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917782" y="36820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349830" y="342900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273893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93773" y="407707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693760" y="434495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701758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689717" y="393305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3186424" y="405691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3651385" y="2683324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419873" y="3774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934006" y="2057976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143282" y="3593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3498388" y="2492896"/>
            <a:ext cx="1075578" cy="1152128"/>
            <a:chOff x="3352406" y="2492896"/>
            <a:chExt cx="1075578" cy="1152128"/>
          </a:xfrm>
        </p:grpSpPr>
        <p:cxnSp>
          <p:nvCxnSpPr>
            <p:cNvPr id="5" name="Connecteur droit avec flèche 4"/>
            <p:cNvCxnSpPr/>
            <p:nvPr/>
          </p:nvCxnSpPr>
          <p:spPr>
            <a:xfrm flipH="1" flipV="1">
              <a:off x="3357340" y="2801081"/>
              <a:ext cx="508104" cy="2503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V="1">
              <a:off x="3865443" y="2907107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>
              <a:off x="3851920" y="3059507"/>
              <a:ext cx="13524" cy="58551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flipH="1" flipV="1">
              <a:off x="3851920" y="2492896"/>
              <a:ext cx="15095" cy="560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 rot="3816519" flipV="1">
              <a:off x="3775413" y="3201046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>
              <a:endCxn id="37" idx="3"/>
            </p:cNvCxnSpPr>
            <p:nvPr/>
          </p:nvCxnSpPr>
          <p:spPr>
            <a:xfrm flipH="1">
              <a:off x="3352406" y="3059507"/>
              <a:ext cx="545089" cy="25141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 rot="19191087">
            <a:off x="2973928" y="3378922"/>
            <a:ext cx="1106058" cy="1152128"/>
            <a:chOff x="3321926" y="2492896"/>
            <a:chExt cx="1106058" cy="1152128"/>
          </a:xfrm>
        </p:grpSpPr>
        <p:cxnSp>
          <p:nvCxnSpPr>
            <p:cNvPr id="63" name="Connecteur droit avec flèche 62"/>
            <p:cNvCxnSpPr/>
            <p:nvPr/>
          </p:nvCxnSpPr>
          <p:spPr>
            <a:xfrm flipH="1" flipV="1">
              <a:off x="3357340" y="2801081"/>
              <a:ext cx="508104" cy="2503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3865443" y="2907107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>
              <a:off x="3851920" y="3059507"/>
              <a:ext cx="13524" cy="58551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H="1" flipV="1">
              <a:off x="3851920" y="2492896"/>
              <a:ext cx="15095" cy="560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 rot="3816519" flipV="1">
              <a:off x="3775413" y="3201046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321926" y="3056921"/>
              <a:ext cx="537861" cy="2540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 rot="2953050">
            <a:off x="4239025" y="3568197"/>
            <a:ext cx="1106058" cy="1152128"/>
            <a:chOff x="3321926" y="2492896"/>
            <a:chExt cx="1106058" cy="1152128"/>
          </a:xfrm>
        </p:grpSpPr>
        <p:cxnSp>
          <p:nvCxnSpPr>
            <p:cNvPr id="70" name="Connecteur droit avec flèche 69"/>
            <p:cNvCxnSpPr/>
            <p:nvPr/>
          </p:nvCxnSpPr>
          <p:spPr>
            <a:xfrm flipH="1" flipV="1">
              <a:off x="3357340" y="2801081"/>
              <a:ext cx="508104" cy="2503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 flipV="1">
              <a:off x="3865443" y="2907107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>
              <a:off x="3851920" y="3059507"/>
              <a:ext cx="13524" cy="58551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 flipH="1" flipV="1">
              <a:off x="3851920" y="2492896"/>
              <a:ext cx="15095" cy="560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rot="3816519" flipV="1">
              <a:off x="3775413" y="3201046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 flipH="1">
              <a:off x="3321926" y="3056921"/>
              <a:ext cx="537861" cy="2540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e 75"/>
          <p:cNvGrpSpPr/>
          <p:nvPr/>
        </p:nvGrpSpPr>
        <p:grpSpPr>
          <a:xfrm rot="6807387">
            <a:off x="4741017" y="1877755"/>
            <a:ext cx="1106058" cy="1152128"/>
            <a:chOff x="3321926" y="2492896"/>
            <a:chExt cx="1106058" cy="1152128"/>
          </a:xfrm>
        </p:grpSpPr>
        <p:cxnSp>
          <p:nvCxnSpPr>
            <p:cNvPr id="77" name="Connecteur droit avec flèche 76"/>
            <p:cNvCxnSpPr/>
            <p:nvPr/>
          </p:nvCxnSpPr>
          <p:spPr>
            <a:xfrm flipH="1" flipV="1">
              <a:off x="3357340" y="2801081"/>
              <a:ext cx="508104" cy="2503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flipV="1">
              <a:off x="3865443" y="2907107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flipH="1">
              <a:off x="3851920" y="3059507"/>
              <a:ext cx="13524" cy="58551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flipH="1" flipV="1">
              <a:off x="3851920" y="2492896"/>
              <a:ext cx="15095" cy="560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rot="3816519" flipV="1">
              <a:off x="3775413" y="3201046"/>
              <a:ext cx="562541" cy="1443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H="1">
              <a:off x="3321926" y="3056921"/>
              <a:ext cx="537861" cy="2540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particule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58083" y="16557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45915" y="204069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545841" y="183187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13299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04554" y="184482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518431" y="260044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205997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38002" y="260893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889658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65722" y="229702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148904" y="289471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334475" y="300801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771941" y="328035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713299" y="311492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187506" y="27003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249526" y="339299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72015" y="35730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5177145" y="388559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683710" y="360471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192975" y="31561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518430" y="426816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37393" y="43751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864102" y="443711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693787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777353" y="404213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3129272" y="430317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3643414" y="2683324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411902" y="3774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926035" y="2057976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135311" y="3593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7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particule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59950" y="165572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47782" y="204069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547708" y="183187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715166" y="188182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406421" y="184482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520298" y="260044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207864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639869" y="260893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891525" y="23488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67589" y="2297025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150771" y="2894714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336342" y="3008011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773808" y="328035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715166" y="311492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189373" y="27003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251393" y="339299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073882" y="3573016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5179012" y="388559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685577" y="3604718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194842" y="315615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5520297" y="4268167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39260" y="43751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865969" y="443711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695654" y="4149080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779220" y="4042139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3131139" y="4303172"/>
            <a:ext cx="452201" cy="452201"/>
          </a:xfrm>
          <a:prstGeom prst="ellipse">
            <a:avLst/>
          </a:prstGeom>
          <a:solidFill>
            <a:srgbClr val="0099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3645281" y="2683324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413769" y="3774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927902" y="2057976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137178" y="3593188"/>
            <a:ext cx="720080" cy="72008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647043" y="339843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3847782" y="3485176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4056338" y="337716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3858622" y="374558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2951343" y="2836626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2721096" y="288101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2698834" y="264121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2656419" y="239291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4310059" y="211330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4639869" y="2305977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4483449" y="220199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3955794" y="2492896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4423845" y="345911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4595822" y="355619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4933053" y="3048140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4742274" y="310365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3583340" y="430317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4217940" y="4025217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3755055" y="4486301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956648" y="4509445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552585" y="4555200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4634262" y="4526185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5071000" y="4241241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/>
          <p:cNvSpPr/>
          <p:nvPr/>
        </p:nvSpPr>
        <p:spPr>
          <a:xfrm>
            <a:off x="5287024" y="4339176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5333381" y="4577513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5043159" y="372758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5602972" y="3787082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5638386" y="404749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5604088" y="324309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5647982" y="304336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5025941" y="1854900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4315612" y="189928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4099588" y="1811026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5645354" y="209687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5689742" y="2348880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5818996" y="2220694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3281194" y="2249278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3184545" y="2027050"/>
            <a:ext cx="216024" cy="216024"/>
          </a:xfrm>
          <a:prstGeom prst="ellipse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2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Distribution en particule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2340"/>
            <a:ext cx="277177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32818"/>
            <a:ext cx="5369384" cy="3775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Construction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5770984" cy="4968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Deux grandes approches :</a:t>
            </a:r>
          </a:p>
          <a:p>
            <a:r>
              <a:rPr lang="fr-FR" dirty="0"/>
              <a:t>Contrainte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61320"/>
            <a:ext cx="5544616" cy="29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8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Végétation : Construction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5770984" cy="4968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Deux grandes approches :</a:t>
            </a:r>
          </a:p>
          <a:p>
            <a:r>
              <a:rPr lang="fr-FR" dirty="0" smtClean="0"/>
              <a:t>Subdivision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"/>
          <a:stretch/>
        </p:blipFill>
        <p:spPr bwMode="auto">
          <a:xfrm>
            <a:off x="362502" y="2754094"/>
            <a:ext cx="3921466" cy="235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62" y="2578334"/>
            <a:ext cx="3651246" cy="27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38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1043608" y="1196752"/>
            <a:ext cx="1836363" cy="3602952"/>
            <a:chOff x="1043608" y="1196752"/>
            <a:chExt cx="1836363" cy="3602952"/>
          </a:xfrm>
        </p:grpSpPr>
        <p:sp>
          <p:nvSpPr>
            <p:cNvPr id="25" name="Rectangle 24"/>
            <p:cNvSpPr/>
            <p:nvPr/>
          </p:nvSpPr>
          <p:spPr>
            <a:xfrm>
              <a:off x="1547664" y="198190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Triangle isocèle 25"/>
            <p:cNvSpPr/>
            <p:nvPr/>
          </p:nvSpPr>
          <p:spPr>
            <a:xfrm>
              <a:off x="1497035" y="299231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518440" y="409350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043608" y="1196752"/>
              <a:ext cx="1836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smtClean="0"/>
                <a:t>Alphabet</a:t>
              </a:r>
              <a:endParaRPr lang="fr-FR" sz="3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395700" y="1183827"/>
            <a:ext cx="3701339" cy="3634750"/>
            <a:chOff x="4395700" y="1183827"/>
            <a:chExt cx="3701339" cy="3634750"/>
          </a:xfrm>
        </p:grpSpPr>
        <p:sp>
          <p:nvSpPr>
            <p:cNvPr id="12" name="Rectangle 11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5368" y="1953705"/>
              <a:ext cx="641521" cy="70788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4000" dirty="0">
                  <a:sym typeface="Wingdings"/>
                </a:rPr>
                <a:t></a:t>
              </a:r>
              <a:endParaRPr lang="fr-FR" sz="40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35368" y="3055543"/>
              <a:ext cx="641521" cy="70788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4000" dirty="0">
                  <a:sym typeface="Wingdings"/>
                </a:rPr>
                <a:t></a:t>
              </a:r>
              <a:endParaRPr lang="fr-FR" sz="4000" dirty="0"/>
            </a:p>
          </p:txBody>
        </p:sp>
        <p:sp>
          <p:nvSpPr>
            <p:cNvPr id="19" name="Triangle isocèle 18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35367" y="4110690"/>
              <a:ext cx="641521" cy="70788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4000" dirty="0">
                  <a:sym typeface="Wingdings"/>
                </a:rPr>
                <a:t></a:t>
              </a:r>
              <a:endParaRPr lang="fr-FR" sz="4000" dirty="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395700" y="1183827"/>
              <a:ext cx="3701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smtClean="0"/>
                <a:t>Règles de </a:t>
              </a:r>
              <a:r>
                <a:rPr lang="fr-FR" sz="3200" dirty="0" err="1" smtClean="0"/>
                <a:t>réecriture</a:t>
              </a:r>
              <a:endParaRPr lang="fr-F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7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211960" y="2882343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6" name="Rectangle 5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9" name="Triangle isocèle 8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2" name="Triangle isocèle 11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93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48072"/>
          </a:xfrm>
        </p:spPr>
        <p:txBody>
          <a:bodyPr/>
          <a:lstStyle/>
          <a:p>
            <a:r>
              <a:rPr lang="fr-FR" dirty="0" smtClean="0"/>
              <a:t>Galaxies, planètes, terrains</a:t>
            </a:r>
            <a:endParaRPr lang="fr-F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5411" y="3972762"/>
            <a:ext cx="2615021" cy="1929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467544" y="3428999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Bâtiments, villes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1"/>
            <a:ext cx="2336477" cy="1835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6" descr="http://2.bp.blogspot.com/_kwzYBTXYR4Q/Sfel_T_nnmI/AAAAAAAAAZI/NtTYQ6vK6k8/s400/galaxy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3230" y="1556791"/>
            <a:ext cx="2447202" cy="1835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76" y="3968647"/>
            <a:ext cx="2041252" cy="1938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http://lesterbanks.com/lxb_metal/wp-content/uploads/2010/02/rich_sun_productions_DemoCit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1831" r="9192" b="9086"/>
          <a:stretch/>
        </p:blipFill>
        <p:spPr bwMode="auto">
          <a:xfrm>
            <a:off x="780431" y="3972762"/>
            <a:ext cx="2787610" cy="19399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ericwilliamscg.com/offsite/procedural_plan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5988"/>
            <a:ext cx="2448272" cy="18362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739658" y="2852936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4466335" y="2852936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9" name="Rectangle 8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2" name="Triangle isocèle 11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193085" y="1587220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vers le bas 2"/>
          <p:cNvSpPr/>
          <p:nvPr/>
        </p:nvSpPr>
        <p:spPr>
          <a:xfrm>
            <a:off x="4407759" y="2349681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6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02610" y="2852936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772097" y="2823711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203848" y="2852936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8" name="Rectangle 7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4" name="Triangle isocèle 13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7" name="Triangle isocèle 16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  <p:sp>
        <p:nvSpPr>
          <p:cNvPr id="23" name="Flèche vers le bas 22"/>
          <p:cNvSpPr/>
          <p:nvPr/>
        </p:nvSpPr>
        <p:spPr>
          <a:xfrm>
            <a:off x="4595738" y="2372541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3174624" y="1565400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/>
          <p:cNvSpPr/>
          <p:nvPr/>
        </p:nvSpPr>
        <p:spPr>
          <a:xfrm>
            <a:off x="4346963" y="1539863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3401994" y="2372541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8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955999" y="2780931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>
            <a:off x="4682676" y="2780931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454607" y="2780928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3181284" y="2780928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580429" y="2853256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11" name="Rectangle 10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6" name="Triangle isocèle 15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19" name="Triangle isocèle 18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  <p:sp>
        <p:nvSpPr>
          <p:cNvPr id="25" name="Flèche vers le bas 24"/>
          <p:cNvSpPr/>
          <p:nvPr/>
        </p:nvSpPr>
        <p:spPr>
          <a:xfrm>
            <a:off x="4595738" y="2372541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3005854" y="2367924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397590" y="1579947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521983" y="1550722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807707" y="1579944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e bas 29"/>
          <p:cNvSpPr/>
          <p:nvPr/>
        </p:nvSpPr>
        <p:spPr>
          <a:xfrm>
            <a:off x="5778576" y="2377893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3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195736" y="2824688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965223" y="2795463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549716" y="2825005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319203" y="2780929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780229" y="2825005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403648" y="2828201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155321" y="2780929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>
            <a:off x="6882853" y="2780928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13" name="Rectangle 12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2" name="Triangle isocèle 21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25" name="Triangle isocèle 24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  <p:sp>
        <p:nvSpPr>
          <p:cNvPr id="31" name="Flèche vers le bas 30"/>
          <p:cNvSpPr/>
          <p:nvPr/>
        </p:nvSpPr>
        <p:spPr>
          <a:xfrm>
            <a:off x="3978375" y="2367924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e bas 31"/>
          <p:cNvSpPr/>
          <p:nvPr/>
        </p:nvSpPr>
        <p:spPr>
          <a:xfrm>
            <a:off x="1601794" y="2367924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/>
          <p:cNvSpPr/>
          <p:nvPr/>
        </p:nvSpPr>
        <p:spPr>
          <a:xfrm>
            <a:off x="5239165" y="2367924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3751005" y="1520684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4"/>
          <p:cNvSpPr/>
          <p:nvPr/>
        </p:nvSpPr>
        <p:spPr>
          <a:xfrm>
            <a:off x="4990390" y="1546394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1374424" y="1546394"/>
            <a:ext cx="706201" cy="7062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riangle isocèle 36"/>
          <p:cNvSpPr/>
          <p:nvPr/>
        </p:nvSpPr>
        <p:spPr>
          <a:xfrm>
            <a:off x="2513036" y="1546394"/>
            <a:ext cx="749011" cy="70620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6508421" y="1604840"/>
            <a:ext cx="647755" cy="6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>
            <a:off x="2761811" y="2377893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e bas 39"/>
          <p:cNvSpPr/>
          <p:nvPr/>
        </p:nvSpPr>
        <p:spPr>
          <a:xfrm>
            <a:off x="6706568" y="2377893"/>
            <a:ext cx="251460" cy="374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6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44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323528" y="2793234"/>
            <a:ext cx="8582770" cy="635766"/>
            <a:chOff x="-718008" y="2482647"/>
            <a:chExt cx="10186953" cy="754596"/>
          </a:xfrm>
        </p:grpSpPr>
        <p:sp>
          <p:nvSpPr>
            <p:cNvPr id="12" name="Ellipse 11"/>
            <p:cNvSpPr/>
            <p:nvPr/>
          </p:nvSpPr>
          <p:spPr>
            <a:xfrm>
              <a:off x="-718008" y="248264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/>
            <p:cNvSpPr/>
            <p:nvPr/>
          </p:nvSpPr>
          <p:spPr>
            <a:xfrm>
              <a:off x="9524" y="2482647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842049" y="2492897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iangle isocèle 20"/>
            <p:cNvSpPr/>
            <p:nvPr/>
          </p:nvSpPr>
          <p:spPr>
            <a:xfrm>
              <a:off x="1569581" y="2492896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85872" y="255134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3259099" y="251187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riangle isocèle 23"/>
            <p:cNvSpPr/>
            <p:nvPr/>
          </p:nvSpPr>
          <p:spPr>
            <a:xfrm>
              <a:off x="3986631" y="2511870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819156" y="2522120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Triangle isocèle 25"/>
            <p:cNvSpPr/>
            <p:nvPr/>
          </p:nvSpPr>
          <p:spPr>
            <a:xfrm>
              <a:off x="5546688" y="252211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19679" y="2580801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27591" y="2584314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93257" y="2575118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8762744" y="2531042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275797" y="421207"/>
            <a:ext cx="1498243" cy="1497294"/>
            <a:chOff x="4395700" y="1183827"/>
            <a:chExt cx="3701339" cy="3698995"/>
          </a:xfrm>
        </p:grpSpPr>
        <p:sp>
          <p:nvSpPr>
            <p:cNvPr id="20" name="Rectangle 19"/>
            <p:cNvSpPr/>
            <p:nvPr/>
          </p:nvSpPr>
          <p:spPr>
            <a:xfrm>
              <a:off x="4593698" y="1983770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02292" y="1889453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246370" y="1892351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3" name="Triangle isocèle 32"/>
            <p:cNvSpPr/>
            <p:nvPr/>
          </p:nvSpPr>
          <p:spPr>
            <a:xfrm>
              <a:off x="6973047" y="1892351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46370" y="3023413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02292" y="2991292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36" name="Triangle isocèle 35"/>
            <p:cNvSpPr/>
            <p:nvPr/>
          </p:nvSpPr>
          <p:spPr>
            <a:xfrm>
              <a:off x="4543069" y="2994189"/>
              <a:ext cx="749011" cy="70620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7015857" y="2994188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47762" y="4124599"/>
              <a:ext cx="647755" cy="64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02292" y="4046440"/>
              <a:ext cx="907664" cy="83638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600" dirty="0">
                  <a:sym typeface="Wingdings"/>
                </a:rPr>
                <a:t></a:t>
              </a:r>
              <a:endParaRPr lang="fr-FR" sz="1600" dirty="0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564474" y="4095373"/>
              <a:ext cx="706201" cy="7062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90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395700" y="1183827"/>
              <a:ext cx="3701339" cy="68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Règles de </a:t>
              </a:r>
              <a:r>
                <a:rPr lang="fr-FR" sz="1200" dirty="0" err="1" smtClean="0"/>
                <a:t>réecriture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81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</a:t>
            </a:r>
            <a:r>
              <a:rPr lang="fr-FR" dirty="0" err="1" smtClean="0"/>
              <a:t>Lindenmayer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7" y="2060848"/>
            <a:ext cx="2723207" cy="219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42" y="2060848"/>
            <a:ext cx="15383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44" y="2060848"/>
            <a:ext cx="98738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49" y="2060848"/>
            <a:ext cx="15383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03" y="2060848"/>
            <a:ext cx="112376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31" y="2060848"/>
            <a:ext cx="9219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9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Villes et bâtiments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69258"/>
            <a:ext cx="2604563" cy="1383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11" y="2669847"/>
            <a:ext cx="2604563" cy="1375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Villes et bâtiments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36381"/>
            <a:ext cx="5277887" cy="2750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9" y="1268760"/>
            <a:ext cx="4250580" cy="124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2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Villes et bâtiments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57" y="1556792"/>
            <a:ext cx="1820653" cy="141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41873"/>
            <a:ext cx="1947307" cy="148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96" y="2146422"/>
            <a:ext cx="3009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4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Villes et bâtiments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4" y="1124744"/>
            <a:ext cx="3738473" cy="210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3738473" cy="210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4" y="3356992"/>
            <a:ext cx="3738473" cy="210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3738473" cy="210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48072"/>
          </a:xfrm>
        </p:spPr>
        <p:txBody>
          <a:bodyPr/>
          <a:lstStyle/>
          <a:p>
            <a:r>
              <a:rPr lang="fr-FR" dirty="0" smtClean="0"/>
              <a:t>Végétaux, forets</a:t>
            </a:r>
            <a:endParaRPr lang="fr-FR" dirty="0"/>
          </a:p>
        </p:txBody>
      </p:sp>
      <p:pic>
        <p:nvPicPr>
          <p:cNvPr id="10" name="Picture 4" descr="http://upload.wikimedia.org/wikipedia/commons/4/4b/Fractal_fern_explain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89484">
            <a:off x="3916492" y="1725804"/>
            <a:ext cx="1224299" cy="1709607"/>
          </a:xfrm>
          <a:prstGeom prst="rect">
            <a:avLst/>
          </a:prstGeom>
          <a:noFill/>
        </p:spPr>
      </p:pic>
      <p:pic>
        <p:nvPicPr>
          <p:cNvPr id="11" name="Picture 2" descr="http://www.onyxtree.com/IMAGE-IND/ind-borrett1-560x4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2507" r="1972" b="2481"/>
          <a:stretch/>
        </p:blipFill>
        <p:spPr bwMode="auto">
          <a:xfrm>
            <a:off x="899592" y="1640776"/>
            <a:ext cx="2448272" cy="1879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1.bp.blogspot.com/_kvCpVC7wn5s/TRJsKnNjUmI/AAAAAAAAAfA/8BdWDmk8KBY/s1600/voxel-tre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5"/>
          <a:stretch/>
        </p:blipFill>
        <p:spPr bwMode="auto">
          <a:xfrm>
            <a:off x="5626014" y="1640776"/>
            <a:ext cx="3133788" cy="1879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Niveaux : Labyrinthe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Deux méthodes : </a:t>
            </a:r>
          </a:p>
          <a:p>
            <a:r>
              <a:rPr lang="fr-FR" dirty="0" smtClean="0"/>
              <a:t>Extraction </a:t>
            </a:r>
          </a:p>
          <a:p>
            <a:r>
              <a:rPr lang="fr-FR" dirty="0"/>
              <a:t>C</a:t>
            </a:r>
            <a:r>
              <a:rPr lang="fr-FR" dirty="0" smtClean="0"/>
              <a:t>onstruction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0861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0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0861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1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3" y="3082290"/>
            <a:ext cx="33051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1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767013"/>
            <a:ext cx="33051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2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767013"/>
            <a:ext cx="33051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767013"/>
            <a:ext cx="33051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762250"/>
            <a:ext cx="33051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5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Extraction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795463"/>
            <a:ext cx="33051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4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00225"/>
            <a:ext cx="3257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8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48072"/>
          </a:xfrm>
        </p:spPr>
        <p:txBody>
          <a:bodyPr/>
          <a:lstStyle/>
          <a:p>
            <a:r>
              <a:rPr lang="fr-FR" dirty="0" smtClean="0"/>
              <a:t>Végétaux, forets</a:t>
            </a:r>
            <a:endParaRPr lang="fr-FR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67544" y="3428999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Matériaux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http://preview.turbosquid.com/Preview/Content_2010_04_05__12_01_45/Tile_4_Beige_0000.jpgca7b40cc-3eac-4737-bc4d-89e715ea83c1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1" b="32346"/>
          <a:stretch/>
        </p:blipFill>
        <p:spPr bwMode="auto">
          <a:xfrm>
            <a:off x="899592" y="4077071"/>
            <a:ext cx="2157164" cy="15641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4/4b/Fractal_fern_explain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89484">
            <a:off x="3916492" y="1725804"/>
            <a:ext cx="1224299" cy="1709607"/>
          </a:xfrm>
          <a:prstGeom prst="rect">
            <a:avLst/>
          </a:prstGeom>
          <a:noFill/>
        </p:spPr>
      </p:pic>
      <p:pic>
        <p:nvPicPr>
          <p:cNvPr id="15" name="Picture 2" descr="http://www.onyxtree.com/IMAGE-IND/ind-borrett1-560x4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2507" r="1972" b="2481"/>
          <a:stretch/>
        </p:blipFill>
        <p:spPr bwMode="auto">
          <a:xfrm>
            <a:off x="899592" y="1640776"/>
            <a:ext cx="2448272" cy="1879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1.bp.blogspot.com/_kvCpVC7wn5s/TRJsKnNjUmI/AAAAAAAAAfA/8BdWDmk8KBY/s1600/voxel-tre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5"/>
          <a:stretch/>
        </p:blipFill>
        <p:spPr bwMode="auto">
          <a:xfrm>
            <a:off x="5626014" y="1640776"/>
            <a:ext cx="3133788" cy="1879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jbprint.ca/ModoSamples/ProcTest/Cor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r="18562"/>
          <a:stretch/>
        </p:blipFill>
        <p:spPr bwMode="auto">
          <a:xfrm>
            <a:off x="3347864" y="4077071"/>
            <a:ext cx="1531430" cy="15641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148064" y="4077071"/>
            <a:ext cx="955901" cy="1564123"/>
            <a:chOff x="5148064" y="4077071"/>
            <a:chExt cx="955901" cy="1564123"/>
          </a:xfrm>
        </p:grpSpPr>
        <p:pic>
          <p:nvPicPr>
            <p:cNvPr id="12" name="Picture 2" descr="http://freespace.virgin.net/hugo.elias/models/perlsph9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355" y="4901574"/>
              <a:ext cx="615658" cy="615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freespace.virgin.net/hugo.elias/models/perlsph10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355" y="4184137"/>
              <a:ext cx="615658" cy="615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48064" y="4077071"/>
              <a:ext cx="955901" cy="15641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0" name="Picture 4" descr="http://farm8.staticflickr.com/7018/6479316591_8eece1c8aa_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1"/>
            <a:ext cx="2364914" cy="1576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71600" y="2255297"/>
            <a:ext cx="626400" cy="6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00225"/>
            <a:ext cx="3257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00225"/>
            <a:ext cx="3257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00225"/>
            <a:ext cx="3257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2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800225"/>
            <a:ext cx="3257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7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800225"/>
            <a:ext cx="32766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9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800225"/>
            <a:ext cx="32766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6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Construction de 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800225"/>
            <a:ext cx="32766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7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astrolog.org/labyrnth/maze/del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2712376" cy="24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: </a:t>
            </a:r>
            <a:r>
              <a:rPr lang="fr-FR" dirty="0" smtClean="0"/>
              <a:t>Labyrinthe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5122" name="Picture 2" descr="A hyperma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" y="1193695"/>
            <a:ext cx="3600400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strolog.org/labyrnth/maze/planair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72" y="3429000"/>
            <a:ext cx="2088232" cy="21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strolog.org/labyrnth/maze/thet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763"/>
            <a:ext cx="3027015" cy="30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ensemble de cellules disposant d’un état (ex : vivant, mort).</a:t>
            </a:r>
          </a:p>
          <a:p>
            <a:r>
              <a:rPr lang="fr-FR" dirty="0" smtClean="0"/>
              <a:t>Un ensemble de règles qui définissent les transitions entre les états (ex : vivant </a:t>
            </a:r>
            <a:r>
              <a:rPr lang="fr-FR" sz="2000" dirty="0" smtClean="0">
                <a:sym typeface="Wingdings"/>
              </a:rPr>
              <a:t></a:t>
            </a:r>
            <a:r>
              <a:rPr lang="fr-FR" dirty="0" smtClean="0">
                <a:sym typeface="Wingdings"/>
              </a:rPr>
              <a:t> </a:t>
            </a:r>
            <a:r>
              <a:rPr lang="fr-FR" dirty="0" smtClean="0"/>
              <a:t>mort).</a:t>
            </a:r>
          </a:p>
          <a:p>
            <a:r>
              <a:rPr lang="fr-FR" dirty="0" smtClean="0"/>
              <a:t>A chaque étape, l’état de la totalité des cellules est recalculé en utilisant les règles.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188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712968" cy="129614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allumée disposant de moins de deux voisines ou de plus de trois voisines s’éteint.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1800" y="2420888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19872" y="2420888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67944" y="2420888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716016" y="2420888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364088" y="2420888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771800" y="3068960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419872" y="30689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067944" y="30689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16016" y="3068960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364088" y="30689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771800" y="3717032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419872" y="3717032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67944" y="3717032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6016" y="3717032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4088" y="3717032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771800" y="4365104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419872" y="4365104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067944" y="4365104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16016" y="4365104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364088" y="4365104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771800" y="5013176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419872" y="5013176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4067944" y="5013176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4716016" y="5013176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364088" y="5013176"/>
            <a:ext cx="64807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7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3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1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2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3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26" name="Picture 2" descr="http://i.imgur.com/U9SOj.jpg"/>
          <p:cNvPicPr>
            <a:picLocks noChangeAspect="1" noChangeArrowheads="1"/>
          </p:cNvPicPr>
          <p:nvPr/>
        </p:nvPicPr>
        <p:blipFill>
          <a:blip r:embed="rId2" cstate="print"/>
          <a:srcRect l="2196" t="1493" r="1184" b="1493"/>
          <a:stretch>
            <a:fillRect/>
          </a:stretch>
        </p:blipFill>
        <p:spPr bwMode="auto">
          <a:xfrm>
            <a:off x="467544" y="1052736"/>
            <a:ext cx="3168352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317" b="21041"/>
          <a:stretch>
            <a:fillRect/>
          </a:stretch>
        </p:blipFill>
        <p:spPr bwMode="auto">
          <a:xfrm>
            <a:off x="3851920" y="3573016"/>
            <a:ext cx="4824536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10178" b="13404"/>
          <a:stretch>
            <a:fillRect/>
          </a:stretch>
        </p:blipFill>
        <p:spPr bwMode="auto">
          <a:xfrm>
            <a:off x="3851920" y="1052736"/>
            <a:ext cx="4824536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712968" cy="129614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allumée disposant de moins de deux voisines ou de plus de trois voisines s’éteint.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2771800" y="2420888"/>
            <a:ext cx="3240360" cy="3240360"/>
            <a:chOff x="2880000" y="2700000"/>
            <a:chExt cx="3240360" cy="3240360"/>
          </a:xfrm>
        </p:grpSpPr>
        <p:sp>
          <p:nvSpPr>
            <p:cNvPr id="8" name="Rectangle 7"/>
            <p:cNvSpPr/>
            <p:nvPr/>
          </p:nvSpPr>
          <p:spPr>
            <a:xfrm>
              <a:off x="2880000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28072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76144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24216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72288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0000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28072" y="3348072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6144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4216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72288" y="3348072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0000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8072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6144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4216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72288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0000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28072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6144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4216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72288" y="4644216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0000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8072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6144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24216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72288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2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71</a:t>
            </a:fld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771800" y="2420888"/>
            <a:ext cx="3240360" cy="3240360"/>
            <a:chOff x="2880000" y="2700000"/>
            <a:chExt cx="3240360" cy="3240360"/>
          </a:xfrm>
        </p:grpSpPr>
        <p:sp>
          <p:nvSpPr>
            <p:cNvPr id="8" name="Rectangle 7"/>
            <p:cNvSpPr/>
            <p:nvPr/>
          </p:nvSpPr>
          <p:spPr>
            <a:xfrm>
              <a:off x="2880000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28072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76144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24216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72288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0000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28072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6144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4216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72288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0000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8072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6144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4216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72288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0000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28072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6144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4216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72288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0000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8072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6144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24216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72288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395536" y="980728"/>
            <a:ext cx="8712968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"/>
            </a:pPr>
            <a:r>
              <a:rPr lang="fr-FR" sz="240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smtClean="0"/>
              <a:t>Toute case allumée disposant de moins de deux voisines ou de plus de trois voisines s’éteint.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950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72</a:t>
            </a:fld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771800" y="2420888"/>
            <a:ext cx="3240360" cy="3240360"/>
            <a:chOff x="2880000" y="2700000"/>
            <a:chExt cx="3240360" cy="3240360"/>
          </a:xfrm>
        </p:grpSpPr>
        <p:sp>
          <p:nvSpPr>
            <p:cNvPr id="8" name="Rectangle 7"/>
            <p:cNvSpPr/>
            <p:nvPr/>
          </p:nvSpPr>
          <p:spPr>
            <a:xfrm>
              <a:off x="2880000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28072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76144" y="2700000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24216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72288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0000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28072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6144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4216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72288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0000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8072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6144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4216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72288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0000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28072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6144" y="4644216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4216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72288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0000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8072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6144" y="5292288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24216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72288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712968" cy="129614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allumée disposant de moins de deux voisines ou de plus de trois voisines s’éteint.</a:t>
            </a:r>
          </a:p>
        </p:txBody>
      </p:sp>
    </p:spTree>
    <p:extLst>
      <p:ext uri="{BB962C8B-B14F-4D97-AF65-F5344CB8AC3E}">
        <p14:creationId xmlns:p14="http://schemas.microsoft.com/office/powerpoint/2010/main" val="30572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73</a:t>
            </a:fld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771800" y="2420888"/>
            <a:ext cx="3240360" cy="3240360"/>
            <a:chOff x="2880000" y="2700000"/>
            <a:chExt cx="3240360" cy="3240360"/>
          </a:xfrm>
        </p:grpSpPr>
        <p:sp>
          <p:nvSpPr>
            <p:cNvPr id="8" name="Rectangle 7"/>
            <p:cNvSpPr/>
            <p:nvPr/>
          </p:nvSpPr>
          <p:spPr>
            <a:xfrm>
              <a:off x="2880000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28072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76144" y="2700000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24216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72288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0000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28072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6144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4216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72288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0000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8072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6144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4216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72288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0000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28072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6144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4216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72288" y="4644216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0000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8072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6144" y="5292288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24216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72288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712968" cy="129614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dirty="0" smtClean="0"/>
              <a:t>Toute case allumée disposant de moins de deux voisines ou de plus de trois voisines s’éteint.</a:t>
            </a:r>
          </a:p>
        </p:txBody>
      </p:sp>
    </p:spTree>
    <p:extLst>
      <p:ext uri="{BB962C8B-B14F-4D97-AF65-F5344CB8AC3E}">
        <p14:creationId xmlns:p14="http://schemas.microsoft.com/office/powerpoint/2010/main" val="19012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Jeu de la vie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74</a:t>
            </a:fld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771800" y="2420888"/>
            <a:ext cx="3240360" cy="3240360"/>
            <a:chOff x="2880000" y="2700000"/>
            <a:chExt cx="3240360" cy="3240360"/>
          </a:xfrm>
        </p:grpSpPr>
        <p:sp>
          <p:nvSpPr>
            <p:cNvPr id="8" name="Rectangle 7"/>
            <p:cNvSpPr/>
            <p:nvPr/>
          </p:nvSpPr>
          <p:spPr>
            <a:xfrm>
              <a:off x="2880000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28072" y="2700000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76144" y="2700000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24216" y="2700000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72288" y="2700000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80000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28072" y="3348072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6144" y="3348072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4216" y="3348072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72288" y="3348072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0000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28072" y="3996144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6144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24216" y="3996144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72288" y="3996144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0000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28072" y="4644216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6144" y="4644216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4216" y="4644216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72288" y="4644216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0000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8072" y="5292288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76144" y="5292288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24216" y="5292288"/>
              <a:ext cx="648072" cy="64807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72288" y="5292288"/>
              <a:ext cx="648072" cy="64807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395536" y="980728"/>
            <a:ext cx="8712968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"/>
            </a:pPr>
            <a:r>
              <a:rPr lang="fr-FR" sz="2400" smtClean="0"/>
              <a:t>Toute case disposant de trois voisines allumées s’allume à son tour.</a:t>
            </a:r>
          </a:p>
          <a:p>
            <a:pPr>
              <a:buFont typeface="Wingdings" pitchFamily="2" charset="2"/>
              <a:buChar char=""/>
            </a:pPr>
            <a:r>
              <a:rPr lang="fr-FR" sz="2400" smtClean="0"/>
              <a:t>Toute case allumée disposant de moins de deux voisines ou de plus de trois voisines s’éteint.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926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75</a:t>
            </a:fld>
            <a:endParaRPr lang="fr-FR"/>
          </a:p>
        </p:txBody>
      </p:sp>
      <p:pic>
        <p:nvPicPr>
          <p:cNvPr id="7" name="conw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Grotte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553"/>
          </a:xfrm>
        </p:spPr>
        <p:txBody>
          <a:bodyPr/>
          <a:lstStyle/>
          <a:p>
            <a:r>
              <a:rPr lang="fr-FR" dirty="0" smtClean="0"/>
              <a:t>Une case vide devient pleine si au moins cinq de ses voisines sont pleines.</a:t>
            </a:r>
          </a:p>
          <a:p>
            <a:r>
              <a:rPr lang="fr-FR" dirty="0" smtClean="0"/>
              <a:t>Une case pleine devient vide si elle dispose de moins de quatre voisines pleines.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83568" y="3620949"/>
            <a:ext cx="1820397" cy="2040299"/>
            <a:chOff x="683568" y="3620949"/>
            <a:chExt cx="1820397" cy="2040299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620949"/>
              <a:ext cx="1820397" cy="16257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413746" y="529191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732524" y="3615224"/>
            <a:ext cx="1803223" cy="2042006"/>
            <a:chOff x="2732524" y="3615224"/>
            <a:chExt cx="1803223" cy="2042006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524" y="3615224"/>
              <a:ext cx="1803223" cy="16143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3454115" y="528789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748748" y="3620949"/>
            <a:ext cx="1797499" cy="2025759"/>
            <a:chOff x="4748748" y="3620949"/>
            <a:chExt cx="1797499" cy="2025759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748" y="3620949"/>
              <a:ext cx="1797499" cy="16028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5467477" y="527737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</a:t>
              </a:r>
              <a:endParaRPr lang="fr-FR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764972" y="3621734"/>
            <a:ext cx="1808948" cy="2039514"/>
            <a:chOff x="6764972" y="3621734"/>
            <a:chExt cx="1808948" cy="2039514"/>
          </a:xfrm>
        </p:grpSpPr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972" y="3621734"/>
              <a:ext cx="1808948" cy="16143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7489426" y="529191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4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083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Grotte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77</a:t>
            </a:fld>
            <a:endParaRPr lang="fr-F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63040"/>
            <a:ext cx="485996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48" y="3573016"/>
            <a:ext cx="4861016" cy="2303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5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Grotte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553"/>
          </a:xfrm>
        </p:spPr>
        <p:txBody>
          <a:bodyPr/>
          <a:lstStyle/>
          <a:p>
            <a:r>
              <a:rPr lang="fr-FR" dirty="0" smtClean="0"/>
              <a:t>Une case vide devient pleine si au moins cinq de ses voisines sont pleines.</a:t>
            </a:r>
          </a:p>
          <a:p>
            <a:r>
              <a:rPr lang="fr-FR" dirty="0" smtClean="0"/>
              <a:t>Une case pleine devient vide si elle dispose de moins de quatre voisines pleines.</a:t>
            </a:r>
          </a:p>
          <a:p>
            <a:r>
              <a:rPr lang="fr-FR" dirty="0" smtClean="0"/>
              <a:t>Une case vide devient pleine si elle ne possède aucune voisine pleine dans un rayon de deux cases.</a:t>
            </a:r>
          </a:p>
        </p:txBody>
      </p:sp>
    </p:spTree>
    <p:extLst>
      <p:ext uri="{BB962C8B-B14F-4D97-AF65-F5344CB8AC3E}">
        <p14:creationId xmlns:p14="http://schemas.microsoft.com/office/powerpoint/2010/main" val="11542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Automate cellulaire : Grotte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79</a:t>
            </a:fld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32" y="1399456"/>
            <a:ext cx="4392488" cy="2077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684308" cy="3592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43" y="3717032"/>
            <a:ext cx="2128465" cy="2051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ages.wikia.com/spore/images/6/63/Spore_2011-01-08_14-27-5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4785" r="12697"/>
          <a:stretch/>
        </p:blipFill>
        <p:spPr bwMode="auto">
          <a:xfrm>
            <a:off x="323528" y="946448"/>
            <a:ext cx="4067552" cy="3964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7656" name="Picture 8" descr="http://www.geekosystem.com/wp-content/uploads/2010/02/spore-terraforming-af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17032"/>
            <a:ext cx="3600400" cy="225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2" name="Picture 2" descr="http://www.ecrans.fr/IMG/jpg/WildPlanet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3006" b="9133"/>
          <a:stretch/>
        </p:blipFill>
        <p:spPr bwMode="auto">
          <a:xfrm>
            <a:off x="4267808" y="611686"/>
            <a:ext cx="4352800" cy="32162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Conclusion : en bref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553"/>
          </a:xfrm>
        </p:spPr>
        <p:txBody>
          <a:bodyPr>
            <a:normAutofit/>
          </a:bodyPr>
          <a:lstStyle/>
          <a:p>
            <a:r>
              <a:rPr lang="fr-FR" dirty="0" smtClean="0"/>
              <a:t>Tout est synthétisable…</a:t>
            </a:r>
          </a:p>
          <a:p>
            <a:r>
              <a:rPr lang="fr-FR" dirty="0" smtClean="0"/>
              <a:t>… cependant il est difficile de produire des algorithmes garantissant des résultats satisfaisants à chaque exécution…</a:t>
            </a:r>
          </a:p>
          <a:p>
            <a:r>
              <a:rPr lang="fr-FR" dirty="0" smtClean="0"/>
              <a:t>… car chaque algorithme varie en fonction de l’objet généré (planète, plante, ville, etc.) et nécessite d’être paramétré.</a:t>
            </a:r>
          </a:p>
        </p:txBody>
      </p:sp>
    </p:spTree>
    <p:extLst>
      <p:ext uri="{BB962C8B-B14F-4D97-AF65-F5344CB8AC3E}">
        <p14:creationId xmlns:p14="http://schemas.microsoft.com/office/powerpoint/2010/main" val="36399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Conclusion : en bref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553"/>
          </a:xfrm>
        </p:spPr>
        <p:txBody>
          <a:bodyPr>
            <a:normAutofit/>
          </a:bodyPr>
          <a:lstStyle/>
          <a:p>
            <a:r>
              <a:rPr lang="fr-FR" dirty="0" smtClean="0"/>
              <a:t>Combinaison des méthodes d’imitation </a:t>
            </a:r>
            <a:r>
              <a:rPr lang="fr-FR" dirty="0"/>
              <a:t>et </a:t>
            </a:r>
            <a:r>
              <a:rPr lang="fr-FR" dirty="0" smtClean="0"/>
              <a:t>de reproduction des mécanismes physiques réels</a:t>
            </a:r>
            <a:r>
              <a:rPr lang="fr-FR" dirty="0" smtClean="0"/>
              <a:t>.</a:t>
            </a:r>
          </a:p>
          <a:p>
            <a:r>
              <a:rPr lang="fr-FR" dirty="0" smtClean="0"/>
              <a:t>Combinaison de différentes techniques pour obtenir des résultats plus intéressants.</a:t>
            </a:r>
            <a:endParaRPr lang="fr-FR" dirty="0"/>
          </a:p>
          <a:p>
            <a:r>
              <a:rPr lang="fr-FR" dirty="0" smtClean="0"/>
              <a:t>Harmonisation du contenu </a:t>
            </a:r>
            <a:r>
              <a:rPr lang="fr-FR" dirty="0"/>
              <a:t>synthétisé et </a:t>
            </a:r>
            <a:r>
              <a:rPr lang="fr-FR" dirty="0" smtClean="0"/>
              <a:t>du contenu </a:t>
            </a:r>
            <a:r>
              <a:rPr lang="fr-FR" dirty="0"/>
              <a:t>produit par </a:t>
            </a:r>
            <a:r>
              <a:rPr lang="fr-FR" dirty="0" smtClean="0"/>
              <a:t>les humains.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9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Conclusion : perspectives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557260" cy="4968553"/>
          </a:xfrm>
        </p:spPr>
        <p:txBody>
          <a:bodyPr/>
          <a:lstStyle/>
          <a:p>
            <a:r>
              <a:rPr lang="fr-FR" dirty="0" smtClean="0"/>
              <a:t>Modèles et algorithmes de plus en plus fins.</a:t>
            </a:r>
          </a:p>
          <a:p>
            <a:r>
              <a:rPr lang="fr-FR" dirty="0" smtClean="0"/>
              <a:t>Simulation </a:t>
            </a:r>
            <a:r>
              <a:rPr lang="fr-FR" dirty="0"/>
              <a:t>de plus en plus performantes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Application à d’autres domaines (animation, intelligence artificielle, etc.).</a:t>
            </a:r>
          </a:p>
          <a:p>
            <a:r>
              <a:rPr lang="fr-FR" dirty="0" smtClean="0"/>
              <a:t>Apprentissage </a:t>
            </a:r>
            <a:r>
              <a:rPr lang="fr-FR" dirty="0" smtClean="0"/>
              <a:t>automatique à partir d’exemples réels.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626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 aller plus loin…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47864" y="2722617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http://pcg.wikidot.com/</a:t>
            </a:r>
          </a:p>
        </p:txBody>
      </p:sp>
      <p:pic>
        <p:nvPicPr>
          <p:cNvPr id="6146" name="Picture 2" descr="QR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9888"/>
            <a:ext cx="2319456" cy="23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Bruit de </a:t>
            </a:r>
            <a:r>
              <a:rPr lang="fr-FR" dirty="0" err="1" smtClean="0"/>
              <a:t>Worley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84</a:t>
            </a:fld>
            <a:endParaRPr lang="fr-FR"/>
          </a:p>
        </p:txBody>
      </p:sp>
      <p:pic>
        <p:nvPicPr>
          <p:cNvPr id="5122" name="Picture 2" descr="http://upload.wikimedia.org/wikipedia/commons/0/00/Worl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88224" y="1268760"/>
            <a:ext cx="2160240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5770984" cy="4968553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On sélectionne aléatoirement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fr-FR" dirty="0" smtClean="0"/>
                  <a:t>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r>
                  <a:rPr lang="fr-FR" dirty="0" smtClean="0"/>
                  <a:t>Pour chaque point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de l’image, on cherche les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𝑛</m:t>
                    </m:r>
                  </m:oMath>
                </a14:m>
                <a:r>
                  <a:rPr lang="fr-FR" dirty="0"/>
                  <a:t>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les plus proches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et on calcule leur distance selon une fonction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𝑓</m:t>
                    </m:r>
                  </m:oMath>
                </a14:m>
                <a:endParaRPr lang="fr-FR" dirty="0" smtClean="0"/>
              </a:p>
              <a:p>
                <a:r>
                  <a:rPr lang="fr-FR" dirty="0" smtClean="0"/>
                  <a:t>On transforme les distances en couleur selon une fonction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h</m:t>
                    </m:r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7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5770984" cy="4968553"/>
              </a:xfrm>
              <a:blipFill rotWithShape="1">
                <a:blip r:embed="rId3" cstate="print"/>
                <a:stretch>
                  <a:fillRect l="-2323" t="-1472" r="-38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01008"/>
            <a:ext cx="2160240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7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Bruit de </a:t>
            </a:r>
            <a:r>
              <a:rPr lang="fr-FR" dirty="0" err="1" smtClean="0"/>
              <a:t>Worley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8194" name="Picture 2" descr="http://andy.moonbase.net/wp-content/uploads/2011/04/worleyBa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3" y="1124744"/>
            <a:ext cx="7497763" cy="4542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Diablo</a:t>
            </a:r>
            <a:r>
              <a:rPr lang="fr-FR" dirty="0" smtClean="0"/>
              <a:t> I, II et III</a:t>
            </a:r>
          </a:p>
          <a:p>
            <a:r>
              <a:rPr lang="fr-FR" dirty="0" err="1" smtClean="0"/>
              <a:t>Borderlands</a:t>
            </a:r>
            <a:endParaRPr lang="fr-FR" dirty="0" smtClean="0"/>
          </a:p>
          <a:p>
            <a:r>
              <a:rPr lang="fr-FR" dirty="0" smtClean="0"/>
              <a:t>The Elder Scroll II : </a:t>
            </a:r>
            <a:r>
              <a:rPr lang="fr-FR" dirty="0" err="1" smtClean="0"/>
              <a:t>Daggerfall</a:t>
            </a:r>
            <a:endParaRPr lang="fr-FR" dirty="0" smtClean="0"/>
          </a:p>
          <a:p>
            <a:r>
              <a:rPr lang="fr-FR" dirty="0" smtClean="0"/>
              <a:t>Left4Dead</a:t>
            </a:r>
          </a:p>
          <a:p>
            <a:r>
              <a:rPr lang="fr-FR" dirty="0" smtClean="0"/>
              <a:t>Far </a:t>
            </a:r>
            <a:r>
              <a:rPr lang="fr-FR" dirty="0" err="1" smtClean="0"/>
              <a:t>Cry</a:t>
            </a:r>
            <a:r>
              <a:rPr lang="fr-FR" dirty="0" smtClean="0"/>
              <a:t> 2</a:t>
            </a:r>
          </a:p>
          <a:p>
            <a:r>
              <a:rPr lang="fr-FR" dirty="0" err="1" smtClean="0"/>
              <a:t>Disgaea</a:t>
            </a:r>
            <a:endParaRPr lang="fr-FR" dirty="0" smtClean="0"/>
          </a:p>
          <a:p>
            <a:r>
              <a:rPr lang="fr-FR" dirty="0" err="1" smtClean="0"/>
              <a:t>Civilization</a:t>
            </a:r>
            <a:r>
              <a:rPr lang="fr-FR" dirty="0" smtClean="0"/>
              <a:t> IV</a:t>
            </a:r>
          </a:p>
          <a:p>
            <a:pPr marL="0" indent="0">
              <a:buNone/>
            </a:pP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032-5DEA-4664-A31D-E6826482ED8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6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0A4193"/>
      </a:dk2>
      <a:lt2>
        <a:srgbClr val="ACCBF9"/>
      </a:lt2>
      <a:accent1>
        <a:srgbClr val="000000"/>
      </a:accent1>
      <a:accent2>
        <a:srgbClr val="0A4193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05204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TC102191724[[fn=dance2]]</Template>
  <TotalTime>8488</TotalTime>
  <Words>1132</Words>
  <Application>Microsoft Office PowerPoint</Application>
  <PresentationFormat>Affichage à l'écran (4:3)</PresentationFormat>
  <Paragraphs>337</Paragraphs>
  <Slides>85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86" baseType="lpstr">
      <vt:lpstr>Thème Office</vt:lpstr>
      <vt:lpstr>Synthèse procédurale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Construire un environnement</vt:lpstr>
      <vt:lpstr>Construire un environnement</vt:lpstr>
      <vt:lpstr>Planète : Faire du bruit</vt:lpstr>
      <vt:lpstr>Planète : Faire du bruit</vt:lpstr>
      <vt:lpstr>Planète</vt:lpstr>
      <vt:lpstr>Une méthode statique : Diamant-carré</vt:lpstr>
      <vt:lpstr>Une méthode statique : Diamant-carré</vt:lpstr>
      <vt:lpstr>Une méthode statique : Diamant-carré</vt:lpstr>
      <vt:lpstr>Une méthode statique : Diamant-carré</vt:lpstr>
      <vt:lpstr>Une méthode statique : Diamant-carré</vt:lpstr>
      <vt:lpstr>Une méthode statique : Diamant-carré</vt:lpstr>
      <vt:lpstr>Une méthode dynamique : Bruit fractal</vt:lpstr>
      <vt:lpstr>Une méthode dynamique : Bruit fractal</vt:lpstr>
      <vt:lpstr>Présentation PowerPoint</vt:lpstr>
      <vt:lpstr>Végétation : Biome</vt:lpstr>
      <vt:lpstr>Végétation : Biome</vt:lpstr>
      <vt:lpstr>Végétation : Carte de Voronoï</vt:lpstr>
      <vt:lpstr>Végétation : Carte de Voronoï</vt:lpstr>
      <vt:lpstr>Végétation : Distribution aléatoire</vt:lpstr>
      <vt:lpstr>Végétation : Distribution en grille</vt:lpstr>
      <vt:lpstr>Végétation : Distribution en grille</vt:lpstr>
      <vt:lpstr>Végétation : Distribution en particule</vt:lpstr>
      <vt:lpstr>Végétation : Distribution en particule</vt:lpstr>
      <vt:lpstr>Végétation : Distribution en particule</vt:lpstr>
      <vt:lpstr>Végétation : Distribution en particule</vt:lpstr>
      <vt:lpstr>Végétation : Distribution en particule</vt:lpstr>
      <vt:lpstr>Végétation : Construction</vt:lpstr>
      <vt:lpstr>Végétation : Construction</vt:lpstr>
      <vt:lpstr>Système de Lindenmayer</vt:lpstr>
      <vt:lpstr>Système de Lindenmayer</vt:lpstr>
      <vt:lpstr>Système de Lindenmayer</vt:lpstr>
      <vt:lpstr>Système de Lindenmayer</vt:lpstr>
      <vt:lpstr>Système de Lindenmayer</vt:lpstr>
      <vt:lpstr>Système de Lindenmayer</vt:lpstr>
      <vt:lpstr>Système de Lindenmayer</vt:lpstr>
      <vt:lpstr>Système de Lindenmayer</vt:lpstr>
      <vt:lpstr>Villes et bâtiments</vt:lpstr>
      <vt:lpstr>Villes et bâtiments</vt:lpstr>
      <vt:lpstr>Villes et bâtiments</vt:lpstr>
      <vt:lpstr>Villes et bâtiments</vt:lpstr>
      <vt:lpstr>Niveaux : Labyrinthe</vt:lpstr>
      <vt:lpstr>Niveaux : Extraction de labyrinthe</vt:lpstr>
      <vt:lpstr>Niveaux : Extraction de labyrinthe</vt:lpstr>
      <vt:lpstr>Niveaux : Extraction de labyrinthe</vt:lpstr>
      <vt:lpstr>Niveaux : Extraction de labyrinthe</vt:lpstr>
      <vt:lpstr>Niveaux : Extraction de labyrinthe</vt:lpstr>
      <vt:lpstr>Niveaux : Extraction de labyrinthe</vt:lpstr>
      <vt:lpstr>Niveaux : Extraction de labyrinthe</vt:lpstr>
      <vt:lpstr>Niveaux : Extraction de labyrinthe</vt:lpstr>
      <vt:lpstr>Niveaux : Construction de labyrinthe</vt:lpstr>
      <vt:lpstr>Niveaux : Construction de labyrinthe</vt:lpstr>
      <vt:lpstr>Niveaux : Construction de labyrinthe</vt:lpstr>
      <vt:lpstr>Niveaux : Construction de labyrinthe</vt:lpstr>
      <vt:lpstr>Niveaux : Construction de labyrinthe</vt:lpstr>
      <vt:lpstr>Niveaux : Construction de labyrinthe</vt:lpstr>
      <vt:lpstr>Niveaux : Construction de labyrinthe</vt:lpstr>
      <vt:lpstr>Niveaux : Construction de labyrinthe</vt:lpstr>
      <vt:lpstr>Niveaux : Labyrinthe</vt:lpstr>
      <vt:lpstr>Automate cellulaire</vt:lpstr>
      <vt:lpstr>Automate cellulaire : Jeu de la vie</vt:lpstr>
      <vt:lpstr>Automate cellulaire : Jeu de la vie</vt:lpstr>
      <vt:lpstr>Automate cellulaire : Jeu de la vie</vt:lpstr>
      <vt:lpstr>Automate cellulaire : Jeu de la vie</vt:lpstr>
      <vt:lpstr>Automate cellulaire : Jeu de la vie</vt:lpstr>
      <vt:lpstr>Automate cellulaire : Jeu de la vie</vt:lpstr>
      <vt:lpstr>Automate cellulaire</vt:lpstr>
      <vt:lpstr>Automate cellulaire : Grotte</vt:lpstr>
      <vt:lpstr>Automate cellulaire : Grotte</vt:lpstr>
      <vt:lpstr>Automate cellulaire : Grotte</vt:lpstr>
      <vt:lpstr>Automate cellulaire : Grotte</vt:lpstr>
      <vt:lpstr>Conclusion : en bref</vt:lpstr>
      <vt:lpstr>Conclusion : en bref</vt:lpstr>
      <vt:lpstr>Conclusion : perspectives</vt:lpstr>
      <vt:lpstr>Pour aller plus loin…</vt:lpstr>
      <vt:lpstr>Bruit de Worley</vt:lpstr>
      <vt:lpstr>Bruit de Worley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bbillet</dc:creator>
  <cp:lastModifiedBy>bbillet</cp:lastModifiedBy>
  <cp:revision>421</cp:revision>
  <dcterms:created xsi:type="dcterms:W3CDTF">2012-09-13T13:36:10Z</dcterms:created>
  <dcterms:modified xsi:type="dcterms:W3CDTF">2014-02-14T14:51:15Z</dcterms:modified>
</cp:coreProperties>
</file>